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Shape 11"/>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Shape 5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_alt3">
  <p:cSld name="TITLE_AND_BODY_1">
    <p:spTree>
      <p:nvGrpSpPr>
        <p:cNvPr id="55" name="Shape 55"/>
        <p:cNvGrpSpPr/>
        <p:nvPr/>
      </p:nvGrpSpPr>
      <p:grpSpPr>
        <a:xfrm>
          <a:off x="0" y="0"/>
          <a:ext cx="0" cy="0"/>
          <a:chOff x="0" y="0"/>
          <a:chExt cx="0" cy="0"/>
        </a:xfrm>
      </p:grpSpPr>
      <p:pic>
        <p:nvPicPr>
          <p:cNvPr descr="offset_comp_343059.jpg" id="56" name="Shape 56"/>
          <p:cNvPicPr preferRelativeResize="0"/>
          <p:nvPr/>
        </p:nvPicPr>
        <p:blipFill rotWithShape="1">
          <a:blip r:embed="rId2">
            <a:alphaModFix amt="80000"/>
          </a:blip>
          <a:srcRect b="25870" l="30474" r="30474" t="11955"/>
          <a:stretch/>
        </p:blipFill>
        <p:spPr>
          <a:xfrm rot="-5400000">
            <a:off x="113630" y="-105700"/>
            <a:ext cx="5142300" cy="5364300"/>
          </a:xfrm>
          <a:prstGeom prst="diagStripe">
            <a:avLst>
              <a:gd fmla="val 50343" name="adj"/>
            </a:avLst>
          </a:prstGeom>
          <a:noFill/>
          <a:ln>
            <a:noFill/>
          </a:ln>
        </p:spPr>
      </p:pic>
      <p:sp>
        <p:nvSpPr>
          <p:cNvPr id="57" name="Shape 57"/>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8" name="Shape 58"/>
          <p:cNvSpPr txBox="1"/>
          <p:nvPr>
            <p:ph idx="1" type="body"/>
          </p:nvPr>
        </p:nvSpPr>
        <p:spPr>
          <a:xfrm>
            <a:off x="4018025" y="1567550"/>
            <a:ext cx="4318500" cy="1766700"/>
          </a:xfrm>
          <a:prstGeom prst="rect">
            <a:avLst/>
          </a:prstGeom>
        </p:spPr>
        <p:txBody>
          <a:bodyPr anchorCtr="0" anchor="t" bIns="91425" lIns="91425" spcFirstLastPara="1" rIns="91425" wrap="square" tIns="91425"/>
          <a:lstStyle>
            <a:lvl1pPr indent="-342900" lvl="0" marL="457200" rtl="0">
              <a:spcBef>
                <a:spcPts val="0"/>
              </a:spcBef>
              <a:spcAft>
                <a:spcPts val="0"/>
              </a:spcAft>
              <a:buClr>
                <a:schemeClr val="dk2"/>
              </a:buClr>
              <a:buSzPts val="1800"/>
              <a:buChar char="●"/>
              <a:defRPr>
                <a:solidFill>
                  <a:schemeClr val="dk2"/>
                </a:solidFill>
              </a:defRPr>
            </a:lvl1pPr>
            <a:lvl2pPr indent="-317500" lvl="1" marL="914400" rtl="0">
              <a:spcBef>
                <a:spcPts val="1600"/>
              </a:spcBef>
              <a:spcAft>
                <a:spcPts val="0"/>
              </a:spcAft>
              <a:buClr>
                <a:schemeClr val="dk2"/>
              </a:buClr>
              <a:buSzPts val="1400"/>
              <a:buChar char="○"/>
              <a:defRPr>
                <a:solidFill>
                  <a:schemeClr val="dk2"/>
                </a:solidFill>
              </a:defRPr>
            </a:lvl2pPr>
            <a:lvl3pPr indent="-317500" lvl="2" marL="1371600" rtl="0">
              <a:spcBef>
                <a:spcPts val="1600"/>
              </a:spcBef>
              <a:spcAft>
                <a:spcPts val="0"/>
              </a:spcAft>
              <a:buClr>
                <a:schemeClr val="dk2"/>
              </a:buClr>
              <a:buSzPts val="1400"/>
              <a:buChar char="■"/>
              <a:defRPr>
                <a:solidFill>
                  <a:schemeClr val="dk2"/>
                </a:solidFill>
              </a:defRPr>
            </a:lvl3pPr>
            <a:lvl4pPr indent="-317500" lvl="3" marL="1828800" rtl="0">
              <a:spcBef>
                <a:spcPts val="1600"/>
              </a:spcBef>
              <a:spcAft>
                <a:spcPts val="0"/>
              </a:spcAft>
              <a:buClr>
                <a:schemeClr val="dk2"/>
              </a:buClr>
              <a:buSzPts val="1400"/>
              <a:buChar char="●"/>
              <a:defRPr>
                <a:solidFill>
                  <a:schemeClr val="dk2"/>
                </a:solidFill>
              </a:defRPr>
            </a:lvl4pPr>
            <a:lvl5pPr indent="-317500" lvl="4" marL="2286000" rtl="0">
              <a:spcBef>
                <a:spcPts val="1600"/>
              </a:spcBef>
              <a:spcAft>
                <a:spcPts val="0"/>
              </a:spcAft>
              <a:buClr>
                <a:schemeClr val="dk2"/>
              </a:buClr>
              <a:buSzPts val="1400"/>
              <a:buChar char="○"/>
              <a:defRPr>
                <a:solidFill>
                  <a:schemeClr val="dk2"/>
                </a:solidFill>
              </a:defRPr>
            </a:lvl5pPr>
            <a:lvl6pPr indent="-317500" lvl="5" marL="2743200" rtl="0">
              <a:spcBef>
                <a:spcPts val="1600"/>
              </a:spcBef>
              <a:spcAft>
                <a:spcPts val="0"/>
              </a:spcAft>
              <a:buClr>
                <a:schemeClr val="dk2"/>
              </a:buClr>
              <a:buSzPts val="1400"/>
              <a:buChar char="■"/>
              <a:defRPr>
                <a:solidFill>
                  <a:schemeClr val="dk2"/>
                </a:solidFill>
              </a:defRPr>
            </a:lvl6pPr>
            <a:lvl7pPr indent="-317500" lvl="6" marL="3200400" rtl="0">
              <a:spcBef>
                <a:spcPts val="1600"/>
              </a:spcBef>
              <a:spcAft>
                <a:spcPts val="0"/>
              </a:spcAft>
              <a:buClr>
                <a:schemeClr val="dk2"/>
              </a:buClr>
              <a:buSzPts val="1400"/>
              <a:buChar char="●"/>
              <a:defRPr>
                <a:solidFill>
                  <a:schemeClr val="dk2"/>
                </a:solidFill>
              </a:defRPr>
            </a:lvl7pPr>
            <a:lvl8pPr indent="-317500" lvl="7" marL="3657600" rtl="0">
              <a:spcBef>
                <a:spcPts val="1600"/>
              </a:spcBef>
              <a:spcAft>
                <a:spcPts val="0"/>
              </a:spcAft>
              <a:buClr>
                <a:schemeClr val="dk2"/>
              </a:buClr>
              <a:buSzPts val="1400"/>
              <a:buChar char="○"/>
              <a:defRPr>
                <a:solidFill>
                  <a:schemeClr val="dk2"/>
                </a:solidFill>
              </a:defRPr>
            </a:lvl8pPr>
            <a:lvl9pPr indent="-317500" lvl="8" marL="4114800" rtl="0">
              <a:spcBef>
                <a:spcPts val="1600"/>
              </a:spcBef>
              <a:spcAft>
                <a:spcPts val="1600"/>
              </a:spcAft>
              <a:buClr>
                <a:schemeClr val="dk2"/>
              </a:buClr>
              <a:buSzPts val="1400"/>
              <a:buChar char="■"/>
              <a:defRPr>
                <a:solidFill>
                  <a:schemeClr val="dk2"/>
                </a:solidFill>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GB"/>
              <a:t>‹#›</a:t>
            </a:fld>
            <a:endParaRPr/>
          </a:p>
        </p:txBody>
      </p:sp>
      <p:sp>
        <p:nvSpPr>
          <p:cNvPr id="60" name="Shape 60">
            <a:hlinkClick/>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a:hlinkClick/>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2" name="Shape 62">
            <a:hlinkClick/>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3" name="Shape 63">
            <a:hlinkClick/>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grpSp>
        <p:nvGrpSpPr>
          <p:cNvPr id="64" name="Shape 64"/>
          <p:cNvGrpSpPr/>
          <p:nvPr/>
        </p:nvGrpSpPr>
        <p:grpSpPr>
          <a:xfrm>
            <a:off x="0" y="381001"/>
            <a:ext cx="1037850" cy="1016287"/>
            <a:chOff x="0" y="381001"/>
            <a:chExt cx="1037850" cy="1016287"/>
          </a:xfrm>
        </p:grpSpPr>
        <p:sp>
          <p:nvSpPr>
            <p:cNvPr id="65" name="Shape 6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_alt1">
  <p:cSld name="TITLE_AND_BODY_2">
    <p:spTree>
      <p:nvGrpSpPr>
        <p:cNvPr id="67" name="Shape 67"/>
        <p:cNvGrpSpPr/>
        <p:nvPr/>
      </p:nvGrpSpPr>
      <p:grpSpPr>
        <a:xfrm>
          <a:off x="0" y="0"/>
          <a:ext cx="0" cy="0"/>
          <a:chOff x="0" y="0"/>
          <a:chExt cx="0" cy="0"/>
        </a:xfrm>
      </p:grpSpPr>
      <p:sp>
        <p:nvSpPr>
          <p:cNvPr id="68" name="Shape 68"/>
          <p:cNvSpPr txBox="1"/>
          <p:nvPr>
            <p:ph type="title"/>
          </p:nvPr>
        </p:nvSpPr>
        <p:spPr>
          <a:xfrm>
            <a:off x="361071" y="1924852"/>
            <a:ext cx="2304900" cy="1797300"/>
          </a:xfrm>
          <a:prstGeom prst="rect">
            <a:avLst/>
          </a:prstGeom>
        </p:spPr>
        <p:txBody>
          <a:bodyPr anchorCtr="0" anchor="t" bIns="91425" lIns="91425" spcFirstLastPara="1" rIns="91425" wrap="square" tIns="91425"/>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9" name="Shape 69"/>
          <p:cNvSpPr/>
          <p:nvPr/>
        </p:nvSpPr>
        <p:spPr>
          <a:xfrm>
            <a:off x="4564200" y="0"/>
            <a:ext cx="45798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txBox="1"/>
          <p:nvPr>
            <p:ph idx="1" type="body"/>
          </p:nvPr>
        </p:nvSpPr>
        <p:spPr>
          <a:xfrm>
            <a:off x="6451271" y="1924850"/>
            <a:ext cx="2304900" cy="1797300"/>
          </a:xfrm>
          <a:prstGeom prst="rect">
            <a:avLst/>
          </a:prstGeom>
        </p:spPr>
        <p:txBody>
          <a:bodyPr anchorCtr="0" anchor="t" bIns="91425" lIns="91425" spcFirstLastPara="1" rIns="91425" wrap="square" tIns="91425"/>
          <a:lstStyle>
            <a:lvl1pPr indent="-298450" lvl="0" marL="457200" rtl="0">
              <a:spcBef>
                <a:spcPts val="0"/>
              </a:spcBef>
              <a:spcAft>
                <a:spcPts val="0"/>
              </a:spcAft>
              <a:buClr>
                <a:schemeClr val="dk1"/>
              </a:buClr>
              <a:buSzPts val="1100"/>
              <a:buChar char="●"/>
              <a:defRPr sz="1100">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71" name="Shape 71">
            <a:hlinkClick/>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a:hlinkClick/>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73" name="Shape 73">
            <a:hlinkClick/>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74" name="Shape 74">
            <a:hlinkClick/>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grpSp>
        <p:nvGrpSpPr>
          <p:cNvPr id="75" name="Shape 75"/>
          <p:cNvGrpSpPr/>
          <p:nvPr/>
        </p:nvGrpSpPr>
        <p:grpSpPr>
          <a:xfrm>
            <a:off x="0" y="381001"/>
            <a:ext cx="1037850" cy="1016287"/>
            <a:chOff x="0" y="381001"/>
            <a:chExt cx="1037850" cy="1016287"/>
          </a:xfrm>
        </p:grpSpPr>
        <p:sp>
          <p:nvSpPr>
            <p:cNvPr id="76" name="Shape 7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8" name="Shape 78"/>
          <p:cNvSpPr txBox="1"/>
          <p:nvPr>
            <p:ph idx="2" type="title"/>
          </p:nvPr>
        </p:nvSpPr>
        <p:spPr>
          <a:xfrm>
            <a:off x="1297500" y="459490"/>
            <a:ext cx="3005700" cy="510900"/>
          </a:xfrm>
          <a:prstGeom prst="rect">
            <a:avLst/>
          </a:prstGeom>
        </p:spPr>
        <p:txBody>
          <a:bodyPr anchorCtr="0" anchor="t" bIns="91425" lIns="91425" spcFirstLastPara="1" rIns="91425" wrap="square" tIns="91425"/>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79" name="Shape 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_alt2">
  <p:cSld name="TITLE_AND_BODY_2_1">
    <p:spTree>
      <p:nvGrpSpPr>
        <p:cNvPr id="80" name="Shape 80"/>
        <p:cNvGrpSpPr/>
        <p:nvPr/>
      </p:nvGrpSpPr>
      <p:grpSpPr>
        <a:xfrm>
          <a:off x="0" y="0"/>
          <a:ext cx="0" cy="0"/>
          <a:chOff x="0" y="0"/>
          <a:chExt cx="0" cy="0"/>
        </a:xfrm>
      </p:grpSpPr>
      <p:sp>
        <p:nvSpPr>
          <p:cNvPr id="81" name="Shape 81"/>
          <p:cNvSpPr txBox="1"/>
          <p:nvPr>
            <p:ph type="title"/>
          </p:nvPr>
        </p:nvSpPr>
        <p:spPr>
          <a:xfrm>
            <a:off x="702850" y="1708619"/>
            <a:ext cx="3333300" cy="1470900"/>
          </a:xfrm>
          <a:prstGeom prst="rect">
            <a:avLst/>
          </a:prstGeom>
        </p:spPr>
        <p:txBody>
          <a:bodyPr anchorCtr="0" anchor="t" bIns="91425" lIns="91425" spcFirstLastPara="1" rIns="91425" wrap="square" tIns="91425"/>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2" name="Shape 82"/>
          <p:cNvSpPr/>
          <p:nvPr/>
        </p:nvSpPr>
        <p:spPr>
          <a:xfrm>
            <a:off x="0" y="3486600"/>
            <a:ext cx="9144000" cy="1656900"/>
          </a:xfrm>
          <a:prstGeom prst="rect">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a:hlinkClick/>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a:hlinkClick/>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85" name="Shape 85">
            <a:hlinkClick/>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86" name="Shape 86">
            <a:hlinkClick/>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grpSp>
        <p:nvGrpSpPr>
          <p:cNvPr id="87" name="Shape 87"/>
          <p:cNvGrpSpPr/>
          <p:nvPr/>
        </p:nvGrpSpPr>
        <p:grpSpPr>
          <a:xfrm>
            <a:off x="0" y="381001"/>
            <a:ext cx="1037850" cy="1016287"/>
            <a:chOff x="0" y="381001"/>
            <a:chExt cx="1037850" cy="1016287"/>
          </a:xfrm>
        </p:grpSpPr>
        <p:sp>
          <p:nvSpPr>
            <p:cNvPr id="88" name="Shape 8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0" name="Shape 90"/>
          <p:cNvSpPr txBox="1"/>
          <p:nvPr>
            <p:ph idx="2" type="title"/>
          </p:nvPr>
        </p:nvSpPr>
        <p:spPr>
          <a:xfrm>
            <a:off x="1297500" y="459490"/>
            <a:ext cx="3005700" cy="510900"/>
          </a:xfrm>
          <a:prstGeom prst="rect">
            <a:avLst/>
          </a:prstGeom>
        </p:spPr>
        <p:txBody>
          <a:bodyPr anchorCtr="0" anchor="t" bIns="91425" lIns="91425" spcFirstLastPara="1" rIns="91425" wrap="square" tIns="91425"/>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91" name="Shape 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GB"/>
              <a:t>‹#›</a:t>
            </a:fld>
            <a:endParaRPr/>
          </a:p>
        </p:txBody>
      </p:sp>
      <p:sp>
        <p:nvSpPr>
          <p:cNvPr id="92" name="Shape 92"/>
          <p:cNvSpPr txBox="1"/>
          <p:nvPr>
            <p:ph idx="1" type="body"/>
          </p:nvPr>
        </p:nvSpPr>
        <p:spPr>
          <a:xfrm>
            <a:off x="702850" y="3625275"/>
            <a:ext cx="3333300" cy="765300"/>
          </a:xfrm>
          <a:prstGeom prst="rect">
            <a:avLst/>
          </a:prstGeom>
        </p:spPr>
        <p:txBody>
          <a:bodyPr anchorCtr="0" anchor="t" bIns="91425" lIns="91425" spcFirstLastPara="1" rIns="91425" wrap="square" tIns="91425"/>
          <a:lstStyle>
            <a:lvl1pPr indent="-298450" lvl="0" marL="457200" rtl="0">
              <a:spcBef>
                <a:spcPts val="0"/>
              </a:spcBef>
              <a:spcAft>
                <a:spcPts val="0"/>
              </a:spcAft>
              <a:buClr>
                <a:schemeClr val="dk1"/>
              </a:buClr>
              <a:buSzPts val="1100"/>
              <a:buChar char="●"/>
              <a:defRPr sz="1100">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Shape 16"/>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Shape 41"/>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GDPR meets the Blockchain</a:t>
            </a:r>
            <a:endParaRPr/>
          </a:p>
        </p:txBody>
      </p:sp>
      <p:sp>
        <p:nvSpPr>
          <p:cNvPr id="98" name="Shape 98"/>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GB"/>
              <a:t>Presentation of Master’s Thesis</a:t>
            </a:r>
            <a:endParaRPr/>
          </a:p>
        </p:txBody>
      </p:sp>
      <p:sp>
        <p:nvSpPr>
          <p:cNvPr id="99" name="Shape 99"/>
          <p:cNvSpPr txBox="1"/>
          <p:nvPr>
            <p:ph idx="1" type="subTitle"/>
          </p:nvPr>
        </p:nvSpPr>
        <p:spPr>
          <a:xfrm>
            <a:off x="510450" y="3812313"/>
            <a:ext cx="8123100" cy="6300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GB"/>
              <a:t>Nathan Vandy (Masters’ student at University of Maastricht)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Get to know me</a:t>
            </a:r>
            <a:endParaRPr/>
          </a:p>
        </p:txBody>
      </p:sp>
      <p:sp>
        <p:nvSpPr>
          <p:cNvPr id="105" name="Shape 10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spcBef>
                <a:spcPts val="0"/>
              </a:spcBef>
              <a:spcAft>
                <a:spcPts val="0"/>
              </a:spcAft>
              <a:buClr>
                <a:srgbClr val="000000"/>
              </a:buClr>
              <a:buSzPts val="1800"/>
              <a:buChar char="●"/>
            </a:pPr>
            <a:r>
              <a:rPr lang="en-GB">
                <a:solidFill>
                  <a:srgbClr val="000000"/>
                </a:solidFill>
                <a:highlight>
                  <a:srgbClr val="FFFFFF"/>
                </a:highlight>
              </a:rPr>
              <a:t>Who are you? </a:t>
            </a:r>
            <a:endParaRPr>
              <a:solidFill>
                <a:srgbClr val="000000"/>
              </a:solidFill>
              <a:highlight>
                <a:srgbClr val="FFFFFF"/>
              </a:highlight>
            </a:endParaRPr>
          </a:p>
          <a:p>
            <a:pPr indent="-342900" lvl="0" marL="457200">
              <a:spcBef>
                <a:spcPts val="0"/>
              </a:spcBef>
              <a:spcAft>
                <a:spcPts val="0"/>
              </a:spcAft>
              <a:buClr>
                <a:srgbClr val="000000"/>
              </a:buClr>
              <a:buSzPts val="1800"/>
              <a:buChar char="●"/>
            </a:pPr>
            <a:r>
              <a:rPr lang="en-GB">
                <a:solidFill>
                  <a:srgbClr val="000000"/>
                </a:solidFill>
                <a:highlight>
                  <a:srgbClr val="FFFFFF"/>
                </a:highlight>
              </a:rPr>
              <a:t>Which topic are you working on? </a:t>
            </a:r>
            <a:endParaRPr>
              <a:solidFill>
                <a:srgbClr val="000000"/>
              </a:solidFill>
              <a:highlight>
                <a:srgbClr val="FFFFFF"/>
              </a:highlight>
            </a:endParaRPr>
          </a:p>
          <a:p>
            <a:pPr indent="-342900" lvl="0" marL="457200">
              <a:spcBef>
                <a:spcPts val="0"/>
              </a:spcBef>
              <a:spcAft>
                <a:spcPts val="0"/>
              </a:spcAft>
              <a:buClr>
                <a:srgbClr val="000000"/>
              </a:buClr>
              <a:buSzPts val="1800"/>
              <a:buChar char="●"/>
            </a:pPr>
            <a:r>
              <a:rPr lang="en-GB">
                <a:solidFill>
                  <a:srgbClr val="000000"/>
                </a:solidFill>
                <a:highlight>
                  <a:srgbClr val="FFFFFF"/>
                </a:highlight>
              </a:rPr>
              <a:t>Which problem do you solve? </a:t>
            </a:r>
            <a:endParaRPr>
              <a:solidFill>
                <a:srgbClr val="000000"/>
              </a:solidFill>
              <a:highlight>
                <a:srgbClr val="FFFFFF"/>
              </a:highlight>
            </a:endParaRPr>
          </a:p>
          <a:p>
            <a:pPr indent="-342900" lvl="0" marL="457200">
              <a:spcBef>
                <a:spcPts val="0"/>
              </a:spcBef>
              <a:spcAft>
                <a:spcPts val="0"/>
              </a:spcAft>
              <a:buClr>
                <a:srgbClr val="000000"/>
              </a:buClr>
              <a:buSzPts val="1800"/>
              <a:buChar char="●"/>
            </a:pPr>
            <a:r>
              <a:rPr lang="en-GB">
                <a:solidFill>
                  <a:srgbClr val="000000"/>
                </a:solidFill>
                <a:highlight>
                  <a:srgbClr val="FFFFFF"/>
                </a:highlight>
              </a:rPr>
              <a:t>What are your initial insights/findings? </a:t>
            </a:r>
            <a:endParaRPr>
              <a:solidFill>
                <a:srgbClr val="000000"/>
              </a:solidFill>
              <a:highlight>
                <a:srgbClr val="FFFFFF"/>
              </a:highlight>
            </a:endParaRPr>
          </a:p>
          <a:p>
            <a:pPr indent="-342900" lvl="0" marL="457200">
              <a:spcBef>
                <a:spcPts val="0"/>
              </a:spcBef>
              <a:spcAft>
                <a:spcPts val="0"/>
              </a:spcAft>
              <a:buClr>
                <a:srgbClr val="000000"/>
              </a:buClr>
              <a:buSzPts val="1800"/>
              <a:buChar char="●"/>
            </a:pPr>
            <a:r>
              <a:rPr lang="en-GB">
                <a:solidFill>
                  <a:srgbClr val="000000"/>
                </a:solidFill>
                <a:highlight>
                  <a:srgbClr val="FFFFFF"/>
                </a:highlight>
              </a:rPr>
              <a:t>How far are you in your research project? </a:t>
            </a:r>
            <a:endParaRPr>
              <a:solidFill>
                <a:srgbClr val="000000"/>
              </a:solidFill>
              <a:highlight>
                <a:srgbClr val="FFFFFF"/>
              </a:highlight>
            </a:endParaRPr>
          </a:p>
          <a:p>
            <a:pPr indent="-342900" lvl="0" marL="457200" rtl="0">
              <a:spcBef>
                <a:spcPts val="0"/>
              </a:spcBef>
              <a:spcAft>
                <a:spcPts val="0"/>
              </a:spcAft>
              <a:buClr>
                <a:srgbClr val="000000"/>
              </a:buClr>
              <a:buSzPts val="1800"/>
              <a:buChar char="●"/>
            </a:pPr>
            <a:r>
              <a:rPr lang="en-GB">
                <a:solidFill>
                  <a:srgbClr val="000000"/>
                </a:solidFill>
                <a:highlight>
                  <a:srgbClr val="FFFFFF"/>
                </a:highlight>
              </a:rPr>
              <a:t>What are the main challenges or questions that </a:t>
            </a:r>
            <a:br>
              <a:rPr lang="en-GB">
                <a:solidFill>
                  <a:srgbClr val="000000"/>
                </a:solidFill>
                <a:highlight>
                  <a:srgbClr val="FFFFFF"/>
                </a:highlight>
              </a:rPr>
            </a:br>
            <a:r>
              <a:rPr lang="en-GB">
                <a:solidFill>
                  <a:srgbClr val="000000"/>
                </a:solidFill>
                <a:highlight>
                  <a:srgbClr val="FFFFFF"/>
                </a:highlight>
              </a:rPr>
              <a:t>keep you up at night? </a:t>
            </a:r>
            <a:endParaRPr>
              <a:solidFill>
                <a:srgbClr val="000000"/>
              </a:solidFill>
              <a:highlight>
                <a:srgbClr val="FFFFFF"/>
              </a:highlight>
            </a:endParaRPr>
          </a:p>
          <a:p>
            <a:pPr indent="-342900" lvl="0" marL="457200" rtl="0">
              <a:spcBef>
                <a:spcPts val="0"/>
              </a:spcBef>
              <a:spcAft>
                <a:spcPts val="0"/>
              </a:spcAft>
              <a:buClr>
                <a:srgbClr val="000000"/>
              </a:buClr>
              <a:buSzPts val="1800"/>
              <a:buChar char="●"/>
            </a:pPr>
            <a:r>
              <a:rPr lang="en-GB">
                <a:solidFill>
                  <a:srgbClr val="000000"/>
                </a:solidFill>
                <a:highlight>
                  <a:srgbClr val="FFFFFF"/>
                </a:highlight>
              </a:rPr>
              <a:t>How can the </a:t>
            </a:r>
            <a:r>
              <a:rPr lang="en-GB">
                <a:solidFill>
                  <a:srgbClr val="000000"/>
                </a:solidFill>
              </a:rPr>
              <a:t>BRA</a:t>
            </a:r>
            <a:r>
              <a:rPr lang="en-GB">
                <a:solidFill>
                  <a:srgbClr val="000000"/>
                </a:solidFill>
                <a:highlight>
                  <a:srgbClr val="FFFFFF"/>
                </a:highlight>
              </a:rPr>
              <a:t> community help you?</a:t>
            </a:r>
            <a:endParaRPr>
              <a:solidFill>
                <a:srgbClr val="545454"/>
              </a:solidFill>
              <a:highlight>
                <a:srgbClr val="FFFFFF"/>
              </a:highlight>
            </a:endParaRPr>
          </a:p>
        </p:txBody>
      </p:sp>
      <p:pic>
        <p:nvPicPr>
          <p:cNvPr id="106" name="Shape 106"/>
          <p:cNvPicPr preferRelativeResize="0"/>
          <p:nvPr/>
        </p:nvPicPr>
        <p:blipFill rotWithShape="1">
          <a:blip r:embed="rId3">
            <a:alphaModFix/>
          </a:blip>
          <a:srcRect b="0" l="0" r="0" t="0"/>
          <a:stretch/>
        </p:blipFill>
        <p:spPr>
          <a:xfrm>
            <a:off x="5850601" y="445025"/>
            <a:ext cx="2981700" cy="308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Overview</a:t>
            </a:r>
            <a:endParaRPr/>
          </a:p>
        </p:txBody>
      </p:sp>
      <p:sp>
        <p:nvSpPr>
          <p:cNvPr id="112" name="Shape 1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1400">
                <a:solidFill>
                  <a:srgbClr val="545454"/>
                </a:solidFill>
                <a:highlight>
                  <a:srgbClr val="FFFFFF"/>
                </a:highlight>
              </a:rPr>
              <a:t>The increase in volume and dissemination of data can produce clear societal benefits including greater accuracy, </a:t>
            </a:r>
            <a:r>
              <a:rPr lang="en-GB" sz="1400">
                <a:solidFill>
                  <a:srgbClr val="6A6A6A"/>
                </a:solidFill>
                <a:highlight>
                  <a:srgbClr val="FFFFFF"/>
                </a:highlight>
              </a:rPr>
              <a:t>efficiency</a:t>
            </a:r>
            <a:r>
              <a:rPr lang="en-GB" sz="1400">
                <a:solidFill>
                  <a:srgbClr val="545454"/>
                </a:solidFill>
                <a:highlight>
                  <a:srgbClr val="FFFFFF"/>
                </a:highlight>
              </a:rPr>
              <a:t>, and responsibility in of data-driven decisions. However, if not used correctly, it can produce unethical results (que buzzword Cambridge Analytica and Facebook social experiments).  </a:t>
            </a:r>
            <a:endParaRPr sz="1400">
              <a:solidFill>
                <a:srgbClr val="545454"/>
              </a:solidFill>
              <a:highlight>
                <a:srgbClr val="FFFFFF"/>
              </a:highlight>
            </a:endParaRPr>
          </a:p>
          <a:p>
            <a:pPr indent="0" lvl="0" marL="0">
              <a:spcBef>
                <a:spcPts val="1600"/>
              </a:spcBef>
              <a:spcAft>
                <a:spcPts val="0"/>
              </a:spcAft>
              <a:buNone/>
            </a:pPr>
            <a:r>
              <a:rPr lang="en-GB" sz="1400">
                <a:solidFill>
                  <a:srgbClr val="545454"/>
                </a:solidFill>
                <a:highlight>
                  <a:srgbClr val="FFFFFF"/>
                </a:highlight>
              </a:rPr>
              <a:t>Regulation of data use through the GDPR is definitely a positive step in the right direction. With the European market being one of the largest for data assimilation, the rights and obligations enshrined in the GDPR will create a higher level of data privacy and transparency for users, globally.</a:t>
            </a:r>
            <a:endParaRPr sz="1400">
              <a:solidFill>
                <a:srgbClr val="545454"/>
              </a:solidFill>
              <a:highlight>
                <a:srgbClr val="FFFFFF"/>
              </a:highlight>
            </a:endParaRPr>
          </a:p>
          <a:p>
            <a:pPr indent="0" lvl="0" marL="0">
              <a:spcBef>
                <a:spcPts val="1600"/>
              </a:spcBef>
              <a:spcAft>
                <a:spcPts val="0"/>
              </a:spcAft>
              <a:buNone/>
            </a:pPr>
            <a:r>
              <a:rPr lang="en-GB" sz="1400">
                <a:solidFill>
                  <a:srgbClr val="545454"/>
                </a:solidFill>
                <a:highlight>
                  <a:srgbClr val="FFFFFF"/>
                </a:highlight>
              </a:rPr>
              <a:t>These concepts of privacy and transparency are also found in the technology of blockchain. Through it’s decentralised network that allows all nodes to have the script and therefore know the transaction occurring in the system and through encryption it has high privacy.</a:t>
            </a:r>
            <a:endParaRPr sz="1400">
              <a:solidFill>
                <a:srgbClr val="545454"/>
              </a:solidFill>
              <a:highlight>
                <a:srgbClr val="FFFFFF"/>
              </a:highlight>
            </a:endParaRPr>
          </a:p>
          <a:p>
            <a:pPr indent="0" lvl="0" marL="0">
              <a:spcBef>
                <a:spcPts val="1600"/>
              </a:spcBef>
              <a:spcAft>
                <a:spcPts val="1600"/>
              </a:spcAft>
              <a:buNone/>
            </a:pPr>
            <a:r>
              <a:rPr lang="en-GB" sz="1400">
                <a:solidFill>
                  <a:srgbClr val="545454"/>
                </a:solidFill>
                <a:highlight>
                  <a:srgbClr val="FFFFFF"/>
                </a:highlight>
              </a:rPr>
              <a:t>However, there are certain provisions of the GDPR that make it difficult for blockchain to be legally compliant.</a:t>
            </a:r>
            <a:endParaRPr sz="1400">
              <a:solidFill>
                <a:srgbClr val="545454"/>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idx="2" type="title"/>
          </p:nvPr>
        </p:nvSpPr>
        <p:spPr>
          <a:xfrm>
            <a:off x="1256175" y="469850"/>
            <a:ext cx="4808700" cy="510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2400"/>
              <a:t>GDPR Rights and Obligations</a:t>
            </a:r>
            <a:endParaRPr sz="2400"/>
          </a:p>
        </p:txBody>
      </p:sp>
      <p:sp>
        <p:nvSpPr>
          <p:cNvPr id="118" name="Shape 118"/>
          <p:cNvSpPr txBox="1"/>
          <p:nvPr>
            <p:ph idx="1" type="body"/>
          </p:nvPr>
        </p:nvSpPr>
        <p:spPr>
          <a:xfrm>
            <a:off x="6451271" y="1924850"/>
            <a:ext cx="2304900" cy="1797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1600"/>
              </a:spcBef>
              <a:spcAft>
                <a:spcPts val="1600"/>
              </a:spcAft>
              <a:buNone/>
            </a:pPr>
            <a:r>
              <a:t/>
            </a:r>
            <a:endParaRPr/>
          </a:p>
        </p:txBody>
      </p:sp>
      <p:sp>
        <p:nvSpPr>
          <p:cNvPr id="119" name="Shape 119"/>
          <p:cNvSpPr txBox="1"/>
          <p:nvPr>
            <p:ph type="title"/>
          </p:nvPr>
        </p:nvSpPr>
        <p:spPr>
          <a:xfrm>
            <a:off x="1349153" y="1425400"/>
            <a:ext cx="4354200" cy="1797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400"/>
              <a:t>Objective</a:t>
            </a:r>
            <a:endParaRPr sz="1400"/>
          </a:p>
          <a:p>
            <a:pPr indent="-317500" lvl="0" marL="457200" rtl="0">
              <a:lnSpc>
                <a:spcPct val="115000"/>
              </a:lnSpc>
              <a:spcBef>
                <a:spcPts val="1600"/>
              </a:spcBef>
              <a:spcAft>
                <a:spcPts val="0"/>
              </a:spcAft>
              <a:buSzPts val="1400"/>
              <a:buChar char="●"/>
            </a:pPr>
            <a:r>
              <a:rPr lang="en-GB" sz="1400"/>
              <a:t>Understanding of the current state of legal rights afforded to data users </a:t>
            </a:r>
            <a:endParaRPr sz="1400"/>
          </a:p>
          <a:p>
            <a:pPr indent="-317500" lvl="0" marL="457200" rtl="0">
              <a:lnSpc>
                <a:spcPct val="115000"/>
              </a:lnSpc>
              <a:spcBef>
                <a:spcPts val="0"/>
              </a:spcBef>
              <a:spcAft>
                <a:spcPts val="0"/>
              </a:spcAft>
              <a:buSzPts val="1400"/>
              <a:buChar char="●"/>
            </a:pPr>
            <a:r>
              <a:rPr lang="en-GB" sz="1400"/>
              <a:t>Understanding the legal obligations of the data controllers/processors</a:t>
            </a:r>
            <a:endParaRPr sz="1400"/>
          </a:p>
          <a:p>
            <a:pPr indent="0" lvl="0" marL="0" rtl="0">
              <a:lnSpc>
                <a:spcPct val="115000"/>
              </a:lnSpc>
              <a:spcBef>
                <a:spcPts val="1600"/>
              </a:spcBef>
              <a:spcAft>
                <a:spcPts val="0"/>
              </a:spcAft>
              <a:buNone/>
            </a:pPr>
            <a:r>
              <a:rPr lang="en-GB" sz="1400"/>
              <a:t>Method</a:t>
            </a:r>
            <a:endParaRPr sz="1400"/>
          </a:p>
          <a:p>
            <a:pPr indent="-317500" lvl="0" marL="457200" rtl="0">
              <a:lnSpc>
                <a:spcPct val="115000"/>
              </a:lnSpc>
              <a:spcBef>
                <a:spcPts val="1600"/>
              </a:spcBef>
              <a:spcAft>
                <a:spcPts val="0"/>
              </a:spcAft>
              <a:buSzPts val="1400"/>
              <a:buChar char="●"/>
            </a:pPr>
            <a:r>
              <a:rPr lang="en-GB" sz="1400"/>
              <a:t>Analysing the GDPR</a:t>
            </a:r>
            <a:endParaRPr sz="1400"/>
          </a:p>
          <a:p>
            <a:pPr indent="-317500" lvl="0" marL="457200" rtl="0">
              <a:lnSpc>
                <a:spcPct val="115000"/>
              </a:lnSpc>
              <a:spcBef>
                <a:spcPts val="0"/>
              </a:spcBef>
              <a:spcAft>
                <a:spcPts val="0"/>
              </a:spcAft>
              <a:buSzPts val="1400"/>
              <a:buChar char="●"/>
            </a:pPr>
            <a:r>
              <a:rPr lang="en-GB" sz="1400"/>
              <a:t>Comparing the data privacy laws in the EU</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idx="2" type="title"/>
          </p:nvPr>
        </p:nvSpPr>
        <p:spPr>
          <a:xfrm>
            <a:off x="1256175" y="469850"/>
            <a:ext cx="5195100" cy="510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sz="2400"/>
              <a:t>Blockchain’s solutions and obstacles to GDPR compliance</a:t>
            </a:r>
            <a:endParaRPr/>
          </a:p>
          <a:p>
            <a:pPr indent="0" lvl="0" marL="0" rtl="0">
              <a:spcBef>
                <a:spcPts val="0"/>
              </a:spcBef>
              <a:spcAft>
                <a:spcPts val="0"/>
              </a:spcAft>
              <a:buNone/>
            </a:pPr>
            <a:r>
              <a:t/>
            </a:r>
            <a:endParaRPr sz="2400"/>
          </a:p>
        </p:txBody>
      </p:sp>
      <p:sp>
        <p:nvSpPr>
          <p:cNvPr id="125" name="Shape 125"/>
          <p:cNvSpPr txBox="1"/>
          <p:nvPr>
            <p:ph idx="1" type="body"/>
          </p:nvPr>
        </p:nvSpPr>
        <p:spPr>
          <a:xfrm>
            <a:off x="6451271" y="1924850"/>
            <a:ext cx="2304900" cy="1797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1600"/>
              </a:spcBef>
              <a:spcAft>
                <a:spcPts val="1600"/>
              </a:spcAft>
              <a:buNone/>
            </a:pPr>
            <a:r>
              <a:t/>
            </a:r>
            <a:endParaRPr/>
          </a:p>
        </p:txBody>
      </p:sp>
      <p:sp>
        <p:nvSpPr>
          <p:cNvPr id="126" name="Shape 126"/>
          <p:cNvSpPr txBox="1"/>
          <p:nvPr>
            <p:ph type="title"/>
          </p:nvPr>
        </p:nvSpPr>
        <p:spPr>
          <a:xfrm>
            <a:off x="1349153" y="1425400"/>
            <a:ext cx="4354200" cy="1797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400"/>
              <a:t>Objective</a:t>
            </a:r>
            <a:endParaRPr sz="1400"/>
          </a:p>
          <a:p>
            <a:pPr indent="-317500" lvl="0" marL="457200" rtl="0">
              <a:lnSpc>
                <a:spcPct val="115000"/>
              </a:lnSpc>
              <a:spcBef>
                <a:spcPts val="1600"/>
              </a:spcBef>
              <a:spcAft>
                <a:spcPts val="0"/>
              </a:spcAft>
              <a:buSzPts val="1400"/>
              <a:buChar char="●"/>
            </a:pPr>
            <a:r>
              <a:rPr lang="en-GB" sz="1400"/>
              <a:t>Understanding of the current state blockchain technologies</a:t>
            </a:r>
            <a:endParaRPr sz="1400"/>
          </a:p>
          <a:p>
            <a:pPr indent="-317500" lvl="0" marL="457200" rtl="0">
              <a:lnSpc>
                <a:spcPct val="115000"/>
              </a:lnSpc>
              <a:spcBef>
                <a:spcPts val="0"/>
              </a:spcBef>
              <a:spcAft>
                <a:spcPts val="0"/>
              </a:spcAft>
              <a:buSzPts val="1400"/>
              <a:buChar char="●"/>
            </a:pPr>
            <a:r>
              <a:rPr lang="en-GB" sz="1400"/>
              <a:t>Understand the future possibilities in the technology</a:t>
            </a:r>
            <a:endParaRPr sz="1400"/>
          </a:p>
          <a:p>
            <a:pPr indent="0" lvl="0" marL="0" rtl="0">
              <a:lnSpc>
                <a:spcPct val="115000"/>
              </a:lnSpc>
              <a:spcBef>
                <a:spcPts val="1600"/>
              </a:spcBef>
              <a:spcAft>
                <a:spcPts val="0"/>
              </a:spcAft>
              <a:buNone/>
            </a:pPr>
            <a:r>
              <a:rPr lang="en-GB" sz="1400"/>
              <a:t>Method</a:t>
            </a:r>
            <a:endParaRPr sz="1400"/>
          </a:p>
          <a:p>
            <a:pPr indent="-317500" lvl="0" marL="457200" rtl="0">
              <a:lnSpc>
                <a:spcPct val="115000"/>
              </a:lnSpc>
              <a:spcBef>
                <a:spcPts val="1600"/>
              </a:spcBef>
              <a:spcAft>
                <a:spcPts val="0"/>
              </a:spcAft>
              <a:buSzPts val="1400"/>
              <a:buChar char="●"/>
            </a:pPr>
            <a:r>
              <a:rPr lang="en-GB" sz="1400"/>
              <a:t>Read articles/thesis’</a:t>
            </a:r>
            <a:endParaRPr sz="1400"/>
          </a:p>
          <a:p>
            <a:pPr indent="-317500" lvl="0" marL="457200" rtl="0">
              <a:lnSpc>
                <a:spcPct val="115000"/>
              </a:lnSpc>
              <a:spcBef>
                <a:spcPts val="0"/>
              </a:spcBef>
              <a:spcAft>
                <a:spcPts val="0"/>
              </a:spcAft>
              <a:buSzPts val="1400"/>
              <a:buChar char="●"/>
            </a:pPr>
            <a:r>
              <a:rPr lang="en-GB" sz="1400"/>
              <a:t>Speak to computer scientists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idx="2" type="title"/>
          </p:nvPr>
        </p:nvSpPr>
        <p:spPr>
          <a:xfrm>
            <a:off x="1256175" y="469850"/>
            <a:ext cx="4808700" cy="510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2400"/>
              <a:t>An assessment of a blockchain startup application</a:t>
            </a:r>
            <a:endParaRPr sz="2400"/>
          </a:p>
        </p:txBody>
      </p:sp>
      <p:sp>
        <p:nvSpPr>
          <p:cNvPr id="132" name="Shape 132"/>
          <p:cNvSpPr txBox="1"/>
          <p:nvPr>
            <p:ph idx="1" type="body"/>
          </p:nvPr>
        </p:nvSpPr>
        <p:spPr>
          <a:xfrm>
            <a:off x="6451271" y="1924850"/>
            <a:ext cx="2304900" cy="1797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1600"/>
              </a:spcBef>
              <a:spcAft>
                <a:spcPts val="1600"/>
              </a:spcAft>
              <a:buNone/>
            </a:pPr>
            <a:r>
              <a:t/>
            </a:r>
            <a:endParaRPr/>
          </a:p>
        </p:txBody>
      </p:sp>
      <p:sp>
        <p:nvSpPr>
          <p:cNvPr id="133" name="Shape 133"/>
          <p:cNvSpPr txBox="1"/>
          <p:nvPr>
            <p:ph type="title"/>
          </p:nvPr>
        </p:nvSpPr>
        <p:spPr>
          <a:xfrm>
            <a:off x="1349153" y="1425400"/>
            <a:ext cx="4354200" cy="17973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GB" sz="1400"/>
              <a:t>Objective</a:t>
            </a:r>
            <a:endParaRPr sz="1400"/>
          </a:p>
          <a:p>
            <a:pPr indent="-317500" lvl="0" marL="457200" rtl="0">
              <a:lnSpc>
                <a:spcPct val="115000"/>
              </a:lnSpc>
              <a:spcBef>
                <a:spcPts val="1600"/>
              </a:spcBef>
              <a:spcAft>
                <a:spcPts val="0"/>
              </a:spcAft>
              <a:buSzPts val="1400"/>
              <a:buChar char="●"/>
            </a:pPr>
            <a:r>
              <a:rPr lang="en-GB" sz="1400"/>
              <a:t>Determination of whether a blockchain is GDPR compliant</a:t>
            </a:r>
            <a:endParaRPr sz="1400"/>
          </a:p>
          <a:p>
            <a:pPr indent="0" lvl="0" marL="0" rtl="0">
              <a:lnSpc>
                <a:spcPct val="115000"/>
              </a:lnSpc>
              <a:spcBef>
                <a:spcPts val="1600"/>
              </a:spcBef>
              <a:spcAft>
                <a:spcPts val="0"/>
              </a:spcAft>
              <a:buNone/>
            </a:pPr>
            <a:r>
              <a:rPr lang="en-GB" sz="1400"/>
              <a:t>Method</a:t>
            </a:r>
            <a:endParaRPr sz="1400"/>
          </a:p>
          <a:p>
            <a:pPr indent="-317500" lvl="0" marL="457200" rtl="0">
              <a:lnSpc>
                <a:spcPct val="115000"/>
              </a:lnSpc>
              <a:spcBef>
                <a:spcPts val="1600"/>
              </a:spcBef>
              <a:spcAft>
                <a:spcPts val="0"/>
              </a:spcAft>
              <a:buSzPts val="1400"/>
              <a:buChar char="●"/>
            </a:pPr>
            <a:r>
              <a:rPr lang="en-GB" sz="1400"/>
              <a:t>Analysing the core functions of the blockchain application with a focus on </a:t>
            </a:r>
            <a:r>
              <a:rPr b="1" lang="en-GB" sz="1400"/>
              <a:t>automatic-decision making</a:t>
            </a:r>
            <a:endParaRPr b="1"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idx="2" type="title"/>
          </p:nvPr>
        </p:nvSpPr>
        <p:spPr>
          <a:xfrm>
            <a:off x="1297500" y="459490"/>
            <a:ext cx="3005700" cy="510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2400"/>
              <a:t>Obstacles and Solutions</a:t>
            </a:r>
            <a:endParaRPr sz="2400"/>
          </a:p>
        </p:txBody>
      </p:sp>
      <p:sp>
        <p:nvSpPr>
          <p:cNvPr id="139" name="Shape 139"/>
          <p:cNvSpPr txBox="1"/>
          <p:nvPr>
            <p:ph type="title"/>
          </p:nvPr>
        </p:nvSpPr>
        <p:spPr>
          <a:xfrm>
            <a:off x="616202" y="2481125"/>
            <a:ext cx="3687000" cy="18750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GB"/>
              <a:t>Coming from a legal background, understanding the functions of the technology in order to assess it’s legality proved difficult - the more discussions with computer scientists that I have, the clearer it becomes.</a:t>
            </a:r>
            <a:endParaRPr/>
          </a:p>
        </p:txBody>
      </p:sp>
      <p:sp>
        <p:nvSpPr>
          <p:cNvPr id="140" name="Shape 140"/>
          <p:cNvSpPr txBox="1"/>
          <p:nvPr>
            <p:ph type="title"/>
          </p:nvPr>
        </p:nvSpPr>
        <p:spPr>
          <a:xfrm>
            <a:off x="4662602" y="970400"/>
            <a:ext cx="3687000" cy="18750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GB"/>
              <a:t>The word limit of the thesis is 10,000 words which is not enough to analyse the </a:t>
            </a:r>
            <a:r>
              <a:rPr lang="en-GB"/>
              <a:t>entirety</a:t>
            </a:r>
            <a:r>
              <a:rPr lang="en-GB"/>
              <a:t> of GDPR provisions in relation to blockchain. In order to circumvent this issue, I focused on the core substance of the GDPR - being the rights and obligations.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a:t>Closing Remarks</a:t>
            </a:r>
            <a:endParaRPr/>
          </a:p>
        </p:txBody>
      </p:sp>
      <p:sp>
        <p:nvSpPr>
          <p:cNvPr id="146" name="Shape 1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1400">
                <a:solidFill>
                  <a:srgbClr val="545454"/>
                </a:solidFill>
                <a:highlight>
                  <a:srgbClr val="FFFFFF"/>
                </a:highlight>
              </a:rPr>
              <a:t>The future development of blockchain’s existence in the regulatory landscape is burdened by many different legal uncertainties. Whether it’s the classification of crytopcurrenices as a security or a commodity, the legal determination of who will be classified as the processor or the controller or the assessment of the privacy data  also the data privacy issue.</a:t>
            </a:r>
            <a:endParaRPr sz="1400">
              <a:solidFill>
                <a:srgbClr val="545454"/>
              </a:solidFill>
              <a:highlight>
                <a:srgbClr val="FFFFFF"/>
              </a:highlight>
            </a:endParaRPr>
          </a:p>
          <a:p>
            <a:pPr indent="0" lvl="0" marL="0">
              <a:spcBef>
                <a:spcPts val="1600"/>
              </a:spcBef>
              <a:spcAft>
                <a:spcPts val="0"/>
              </a:spcAft>
              <a:buNone/>
            </a:pPr>
            <a:r>
              <a:rPr lang="en-GB" sz="1400">
                <a:solidFill>
                  <a:srgbClr val="545454"/>
                </a:solidFill>
                <a:highlight>
                  <a:srgbClr val="FFFFFF"/>
                </a:highlight>
              </a:rPr>
              <a:t>The blockchain technology does not live in a vacuum. </a:t>
            </a:r>
            <a:r>
              <a:rPr lang="en-GB" sz="1400">
                <a:solidFill>
                  <a:srgbClr val="545454"/>
                </a:solidFill>
                <a:highlight>
                  <a:srgbClr val="FFFFFF"/>
                </a:highlight>
              </a:rPr>
              <a:t>At the end of the day, the regulation doesn’t just affect the social </a:t>
            </a:r>
            <a:r>
              <a:rPr lang="en-GB" sz="1400">
                <a:solidFill>
                  <a:srgbClr val="545454"/>
                </a:solidFill>
                <a:highlight>
                  <a:srgbClr val="FFFFFF"/>
                </a:highlight>
              </a:rPr>
              <a:t>utility</a:t>
            </a:r>
            <a:r>
              <a:rPr lang="en-GB" sz="1400">
                <a:solidFill>
                  <a:srgbClr val="545454"/>
                </a:solidFill>
                <a:highlight>
                  <a:srgbClr val="FFFFFF"/>
                </a:highlight>
              </a:rPr>
              <a:t> of these token by making certain blockchain illegal, the lack of regulatory certainty also creates negative and volitile economic implications which contributes to the slow adoption of cryptocurrency’s mainstream userability. </a:t>
            </a:r>
            <a:endParaRPr sz="1400">
              <a:solidFill>
                <a:srgbClr val="545454"/>
              </a:solidFill>
              <a:highlight>
                <a:srgbClr val="FFFFFF"/>
              </a:highlight>
            </a:endParaRPr>
          </a:p>
          <a:p>
            <a:pPr indent="0" lvl="0" marL="0" rtl="0">
              <a:spcBef>
                <a:spcPts val="1600"/>
              </a:spcBef>
              <a:spcAft>
                <a:spcPts val="0"/>
              </a:spcAft>
              <a:buNone/>
            </a:pPr>
            <a:r>
              <a:rPr lang="en-GB" sz="1400">
                <a:solidFill>
                  <a:srgbClr val="545454"/>
                </a:solidFill>
                <a:highlight>
                  <a:srgbClr val="FFFFFF"/>
                </a:highlight>
              </a:rPr>
              <a:t>We have already seen certain institutions moving towards creating collaborative relationships between this de-institutionalised eco-system i.e. Unitled INC/NEMO and Deutsche Bank. As time progresses, it will be necessary for more of these relationships to flourish, and for the ecosystem to be given more legal clarity. </a:t>
            </a:r>
            <a:endParaRPr sz="1400">
              <a:solidFill>
                <a:srgbClr val="545454"/>
              </a:solidFill>
              <a:highlight>
                <a:srgbClr val="FFFFFF"/>
              </a:highlight>
            </a:endParaRPr>
          </a:p>
          <a:p>
            <a:pPr indent="0" lvl="0" marL="0" rtl="0">
              <a:spcBef>
                <a:spcPts val="1600"/>
              </a:spcBef>
              <a:spcAft>
                <a:spcPts val="1600"/>
              </a:spcAft>
              <a:buNone/>
            </a:pPr>
            <a:r>
              <a:t/>
            </a:r>
            <a:endParaRPr sz="1400">
              <a:solidFill>
                <a:srgbClr val="545454"/>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645300" y="1833775"/>
            <a:ext cx="3063300" cy="6924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GB" sz="3600"/>
              <a:t>Thank you!</a:t>
            </a:r>
            <a:endParaRPr sz="3600"/>
          </a:p>
        </p:txBody>
      </p:sp>
      <p:sp>
        <p:nvSpPr>
          <p:cNvPr id="152" name="Shape 152"/>
          <p:cNvSpPr txBox="1"/>
          <p:nvPr>
            <p:ph idx="1" type="body"/>
          </p:nvPr>
        </p:nvSpPr>
        <p:spPr>
          <a:xfrm>
            <a:off x="645300" y="2644025"/>
            <a:ext cx="3063300" cy="970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latin typeface="Arial"/>
                <a:ea typeface="Arial"/>
                <a:cs typeface="Arial"/>
                <a:sym typeface="Arial"/>
              </a:rPr>
              <a:t>I am open for feedback and constructive criticism.</a:t>
            </a:r>
            <a:endParaRPr/>
          </a:p>
        </p:txBody>
      </p:sp>
      <p:pic>
        <p:nvPicPr>
          <p:cNvPr id="153" name="Shape 153"/>
          <p:cNvPicPr preferRelativeResize="0"/>
          <p:nvPr/>
        </p:nvPicPr>
        <p:blipFill>
          <a:blip r:embed="rId3">
            <a:alphaModFix/>
          </a:blip>
          <a:stretch>
            <a:fillRect/>
          </a:stretch>
        </p:blipFill>
        <p:spPr>
          <a:xfrm>
            <a:off x="3805275" y="1248312"/>
            <a:ext cx="4718800" cy="264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