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10"/>
  </p:notesMasterIdLst>
  <p:sldIdLst>
    <p:sldId id="541" r:id="rId2"/>
    <p:sldId id="732" r:id="rId3"/>
    <p:sldId id="744" r:id="rId4"/>
    <p:sldId id="749" r:id="rId5"/>
    <p:sldId id="745" r:id="rId6"/>
    <p:sldId id="772" r:id="rId7"/>
    <p:sldId id="771" r:id="rId8"/>
    <p:sldId id="741"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6">
          <p15:clr>
            <a:srgbClr val="A4A3A4"/>
          </p15:clr>
        </p15:guide>
        <p15:guide id="2" pos="17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eliner, Raimar" initials="HR" lastIdx="3" clrIdx="0"/>
  <p:cmAuthor id="1" name="Thiel, Sandra" initials="T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29B"/>
    <a:srgbClr val="FFF1CD"/>
    <a:srgbClr val="F79646"/>
    <a:srgbClr val="0096D6"/>
    <a:srgbClr val="0000FF"/>
    <a:srgbClr val="0066FF"/>
    <a:srgbClr val="00B0F0"/>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1" autoAdjust="0"/>
    <p:restoredTop sz="96053" autoAdjust="0"/>
  </p:normalViewPr>
  <p:slideViewPr>
    <p:cSldViewPr snapToObjects="1">
      <p:cViewPr varScale="1">
        <p:scale>
          <a:sx n="151" d="100"/>
          <a:sy n="151" d="100"/>
        </p:scale>
        <p:origin x="234" y="138"/>
      </p:cViewPr>
      <p:guideLst>
        <p:guide orient="horz" pos="756"/>
        <p:guide pos="17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49" d="100"/>
          <a:sy n="49" d="100"/>
        </p:scale>
        <p:origin x="2733" y="3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ECE95-4B66-4472-A18D-A1DF2B5D431B}" type="datetimeFigureOut">
              <a:rPr lang="en-US" smtClean="0"/>
              <a:t>7/13/2018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A13A1-9ED4-4C46-8707-5708BB2F039F}" type="slidenum">
              <a:rPr lang="en-US" smtClean="0"/>
              <a:t>‹Nr.›</a:t>
            </a:fld>
            <a:endParaRPr lang="en-US"/>
          </a:p>
        </p:txBody>
      </p:sp>
    </p:spTree>
    <p:extLst>
      <p:ext uri="{BB962C8B-B14F-4D97-AF65-F5344CB8AC3E}">
        <p14:creationId xmlns:p14="http://schemas.microsoft.com/office/powerpoint/2010/main" val="81346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2" tIns="45716" rIns="91432" bIns="45716"/>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527089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242937" y="0"/>
            <a:ext cx="8656646" cy="1607344"/>
          </a:xfrm>
          <a:prstGeom prst="rect">
            <a:avLst/>
          </a:prstGeom>
          <a:solidFill>
            <a:schemeClr val="bg1">
              <a:alpha val="75000"/>
            </a:schemeClr>
          </a:solidFill>
          <a:ln w="6350"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35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350908" y="243000"/>
            <a:ext cx="8440702" cy="692337"/>
          </a:xfrm>
        </p:spPr>
        <p:txBody>
          <a:bodyPr anchor="t" anchorCtr="0">
            <a:noAutofit/>
          </a:bodyPr>
          <a:lstStyle>
            <a:lvl1pPr>
              <a:defRPr sz="4499">
                <a:solidFill>
                  <a:schemeClr val="tx1"/>
                </a:solidFill>
              </a:defRPr>
            </a:lvl1pPr>
          </a:lstStyle>
          <a:p>
            <a:r>
              <a:rPr lang="en-US" dirty="0"/>
              <a:t>Short Presentation Title</a:t>
            </a:r>
          </a:p>
        </p:txBody>
      </p:sp>
      <p:pic>
        <p:nvPicPr>
          <p:cNvPr id="4" name="Picture 3" descr="SAP_grad_R_pref.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015" y="4561738"/>
            <a:ext cx="684757" cy="340121"/>
          </a:xfrm>
          <a:prstGeom prst="rect">
            <a:avLst/>
          </a:prstGeom>
          <a:noFill/>
          <a:ln>
            <a:noFill/>
          </a:ln>
        </p:spPr>
      </p:pic>
      <p:sp>
        <p:nvSpPr>
          <p:cNvPr id="5" name="Rectangle 4"/>
          <p:cNvSpPr/>
          <p:nvPr/>
        </p:nvSpPr>
        <p:spPr bwMode="gray">
          <a:xfrm>
            <a:off x="242937" y="0"/>
            <a:ext cx="8656646" cy="121500"/>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132045"/>
            <a:ext cx="8440702" cy="438480"/>
          </a:xfrm>
        </p:spPr>
        <p:txBody>
          <a:bodyPr anchor="b" anchorCtr="0">
            <a:noAutofit/>
          </a:bodyPr>
          <a:lstStyle>
            <a:lvl1pPr marL="0" marR="0" indent="0" algn="l" defTabSz="816364" rtl="0" eaLnBrk="1" fontAlgn="auto" latinLnBrk="0" hangingPunct="1">
              <a:lnSpc>
                <a:spcPct val="100000"/>
              </a:lnSpc>
              <a:spcBef>
                <a:spcPts val="0"/>
              </a:spcBef>
              <a:spcAft>
                <a:spcPts val="0"/>
              </a:spcAft>
              <a:buClr>
                <a:schemeClr val="accent1"/>
              </a:buClr>
              <a:buSzPct val="80000"/>
              <a:buFontTx/>
              <a:buNone/>
              <a:tabLst/>
              <a:defRPr sz="1500" b="0">
                <a:solidFill>
                  <a:sysClr val="windowText" lastClr="000000"/>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en-US" dirty="0"/>
              <a:t>Speaker’s Name/Department (delete if not needed)</a:t>
            </a:r>
            <a:br>
              <a:rPr lang="en-US" dirty="0"/>
            </a:br>
            <a:r>
              <a:rPr lang="en-US" dirty="0"/>
              <a:t>Month 00, 2016</a:t>
            </a:r>
          </a:p>
        </p:txBody>
      </p:sp>
      <p:sp>
        <p:nvSpPr>
          <p:cNvPr id="7" name="TextBox 6"/>
          <p:cNvSpPr txBox="1"/>
          <p:nvPr/>
        </p:nvSpPr>
        <p:spPr>
          <a:xfrm rot="21360000">
            <a:off x="3158152" y="2720841"/>
            <a:ext cx="2827697" cy="20774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350" kern="0" dirty="0">
                <a:solidFill>
                  <a:schemeClr val="tx1"/>
                </a:solidFill>
                <a:ea typeface="Arial Unicode MS" pitchFamily="34" charset="-128"/>
                <a:cs typeface="Arial Unicode MS" pitchFamily="34" charset="-128"/>
              </a:rPr>
              <a:t>Use this title slide only with an</a:t>
            </a:r>
            <a:r>
              <a:rPr lang="en-US" sz="1350" kern="0" baseline="0" dirty="0">
                <a:solidFill>
                  <a:schemeClr val="tx1"/>
                </a:solidFill>
                <a:ea typeface="Arial Unicode MS" pitchFamily="34" charset="-128"/>
                <a:cs typeface="Arial Unicode MS" pitchFamily="34" charset="-128"/>
              </a:rPr>
              <a:t> image</a:t>
            </a:r>
            <a:endParaRPr lang="en-US" sz="1350" kern="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357629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06935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242937" y="1268015"/>
            <a:ext cx="8656646" cy="329327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28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242937" y="1269000"/>
            <a:ext cx="4245994" cy="3294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269000"/>
            <a:ext cx="4245994" cy="3294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049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243000"/>
            <a:ext cx="8656646" cy="567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242937" y="1269000"/>
            <a:ext cx="2804570" cy="3294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399" y="1269000"/>
            <a:ext cx="2804570" cy="3294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170668" y="1269000"/>
            <a:ext cx="2804570" cy="3294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76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27796" y="1268016"/>
            <a:ext cx="3173380" cy="3293269"/>
          </a:xfrm>
          <a:solidFill>
            <a:schemeClr val="bg1">
              <a:lumMod val="95000"/>
            </a:schemeClr>
          </a:solidFill>
        </p:spPr>
        <p:txBody>
          <a:bodyPr tIns="1543147" anchor="t" anchorCtr="0"/>
          <a:lstStyle>
            <a:lvl1pPr algn="ctr">
              <a:defRPr b="0"/>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242937" y="1268016"/>
            <a:ext cx="5361066" cy="3293269"/>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646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269001"/>
            <a:ext cx="4245994" cy="3294000"/>
          </a:xfrm>
          <a:solidFill>
            <a:schemeClr val="bg1">
              <a:lumMod val="95000"/>
            </a:schemeClr>
          </a:solidFill>
        </p:spPr>
        <p:txBody>
          <a:bodyPr vert="horz" lIns="0" tIns="1543147" rIns="0" bIns="0" rtlCol="0" anchor="t" anchorCtr="0">
            <a:noAutofit/>
          </a:bodyPr>
          <a:lstStyle>
            <a:lvl1pPr marL="0" indent="0" algn="ctr" defTabSz="816364" rtl="0" eaLnBrk="1" latinLnBrk="0" hangingPunct="1">
              <a:spcBef>
                <a:spcPts val="1446"/>
              </a:spcBef>
              <a:buClr>
                <a:schemeClr val="accent1"/>
              </a:buClr>
              <a:buSzPct val="80000"/>
              <a:buFontTx/>
              <a:buNone/>
              <a:defRPr lang="de-DE" sz="1575"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242937" y="1269001"/>
            <a:ext cx="4245994" cy="3294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350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29285" y="1269001"/>
            <a:ext cx="5371891" cy="3294000"/>
          </a:xfrm>
          <a:solidFill>
            <a:schemeClr val="bg1">
              <a:lumMod val="95000"/>
            </a:schemeClr>
          </a:solidFill>
        </p:spPr>
        <p:txBody>
          <a:bodyPr vert="horz" lIns="0" tIns="1543147" rIns="0" bIns="0" rtlCol="0" anchor="t" anchorCtr="0">
            <a:noAutofit/>
          </a:bodyPr>
          <a:lstStyle>
            <a:lvl1pPr marL="0" indent="0" algn="ctr" defTabSz="816364" rtl="0" eaLnBrk="1" latinLnBrk="0" hangingPunct="1">
              <a:spcBef>
                <a:spcPts val="1446"/>
              </a:spcBef>
              <a:buClr>
                <a:schemeClr val="accent1"/>
              </a:buClr>
              <a:buSzPct val="80000"/>
              <a:buFontTx/>
              <a:buNone/>
              <a:defRPr lang="de-DE" sz="1575"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242937" y="1269001"/>
            <a:ext cx="3167316" cy="3294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870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242937" y="1268016"/>
            <a:ext cx="4245994" cy="12906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268016"/>
            <a:ext cx="4245994" cy="12906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242937" y="2680118"/>
            <a:ext cx="4245994" cy="1881167"/>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11" name="Picture Placeholder 4"/>
          <p:cNvSpPr>
            <a:spLocks noGrp="1"/>
          </p:cNvSpPr>
          <p:nvPr>
            <p:ph type="pic" sz="quarter" idx="16"/>
          </p:nvPr>
        </p:nvSpPr>
        <p:spPr bwMode="gray">
          <a:xfrm>
            <a:off x="4654800" y="2680118"/>
            <a:ext cx="4245994" cy="1881167"/>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Tree>
    <p:extLst>
      <p:ext uri="{BB962C8B-B14F-4D97-AF65-F5344CB8AC3E}">
        <p14:creationId xmlns:p14="http://schemas.microsoft.com/office/powerpoint/2010/main" val="2535631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242937" y="1268999"/>
            <a:ext cx="8656646" cy="3294000"/>
          </a:xfrm>
        </p:spPr>
        <p:txBody>
          <a:bodyPr tIns="0"/>
          <a:lstStyle>
            <a:lvl1pPr algn="l">
              <a:defRPr b="0"/>
            </a:lvl1pPr>
          </a:lstStyle>
          <a:p>
            <a:pPr lvl="0"/>
            <a:r>
              <a:rPr lang="en-US" dirty="0"/>
              <a:t>Click to add content</a:t>
            </a:r>
          </a:p>
        </p:txBody>
      </p:sp>
    </p:spTree>
    <p:extLst>
      <p:ext uri="{BB962C8B-B14F-4D97-AF65-F5344CB8AC3E}">
        <p14:creationId xmlns:p14="http://schemas.microsoft.com/office/powerpoint/2010/main" val="4236162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242937" y="1269000"/>
            <a:ext cx="8656646" cy="2538569"/>
          </a:xfrm>
        </p:spPr>
        <p:txBody>
          <a:bodyPr>
            <a:sp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399141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242937" y="0"/>
            <a:ext cx="8656646" cy="1607344"/>
          </a:xfrm>
          <a:prstGeom prst="rect">
            <a:avLst/>
          </a:prstGeom>
          <a:solidFill>
            <a:schemeClr val="bg1">
              <a:alpha val="75000"/>
            </a:schemeClr>
          </a:solidFill>
          <a:ln w="6350" algn="ctr">
            <a:noFill/>
            <a:miter lim="800000"/>
            <a:headEnd/>
            <a:tailEnd/>
          </a:ln>
        </p:spPr>
        <p:txBody>
          <a:bodyPr lIns="80351" tIns="64281" rIns="80351" bIns="64281" rtlCol="0" anchor="b" anchorCtr="0"/>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35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p:nvSpPr>
        <p:spPr bwMode="gray">
          <a:xfrm>
            <a:off x="242937" y="0"/>
            <a:ext cx="8656646" cy="121500"/>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131038"/>
            <a:ext cx="8440702" cy="438480"/>
          </a:xfrm>
        </p:spPr>
        <p:txBody>
          <a:bodyPr anchor="b" anchorCtr="0">
            <a:noAutofit/>
          </a:bodyPr>
          <a:lstStyle>
            <a:lvl1pPr marL="0" marR="0" indent="0" algn="l" defTabSz="816364" rtl="0" eaLnBrk="1" fontAlgn="auto" latinLnBrk="0" hangingPunct="1">
              <a:lnSpc>
                <a:spcPct val="100000"/>
              </a:lnSpc>
              <a:spcBef>
                <a:spcPts val="0"/>
              </a:spcBef>
              <a:spcAft>
                <a:spcPts val="0"/>
              </a:spcAft>
              <a:buClr>
                <a:schemeClr val="accent1"/>
              </a:buClr>
              <a:buSzPct val="80000"/>
              <a:buFontTx/>
              <a:buNone/>
              <a:tabLst/>
              <a:defRPr sz="1500" b="0">
                <a:solidFill>
                  <a:sysClr val="windowText" lastClr="000000"/>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en-US" dirty="0"/>
              <a:t>Speaker’s Name/Department (delete if not needed)</a:t>
            </a:r>
            <a:br>
              <a:rPr lang="en-US" dirty="0"/>
            </a:br>
            <a:r>
              <a:rPr lang="en-US" dirty="0"/>
              <a:t>Month 00, 2016</a:t>
            </a:r>
          </a:p>
        </p:txBody>
      </p:sp>
      <p:sp>
        <p:nvSpPr>
          <p:cNvPr id="9" name="Title 1"/>
          <p:cNvSpPr>
            <a:spLocks noGrp="1"/>
          </p:cNvSpPr>
          <p:nvPr>
            <p:ph type="ctrTitle" hasCustomPrompt="1"/>
          </p:nvPr>
        </p:nvSpPr>
        <p:spPr bwMode="gray">
          <a:xfrm>
            <a:off x="350908" y="243000"/>
            <a:ext cx="8440702" cy="830805"/>
          </a:xfrm>
        </p:spPr>
        <p:txBody>
          <a:bodyPr anchor="t" anchorCtr="0">
            <a:noAutofit/>
          </a:bodyPr>
          <a:lstStyle>
            <a:lvl1pPr>
              <a:defRPr sz="2699">
                <a:solidFill>
                  <a:sysClr val="windowText" lastClr="000000"/>
                </a:solidFill>
                <a:latin typeface="+mj-lt"/>
              </a:defRPr>
            </a:lvl1pPr>
          </a:lstStyle>
          <a:p>
            <a:r>
              <a:rPr lang="en-US" sz="2699" dirty="0"/>
              <a:t>Alternate Presentation Title</a:t>
            </a:r>
            <a:br>
              <a:rPr lang="en-US" sz="2699" dirty="0"/>
            </a:br>
            <a:r>
              <a:rPr lang="en-US" sz="2699" dirty="0"/>
              <a:t>Breaks to Two Lines</a:t>
            </a:r>
            <a:endParaRPr lang="en-US" dirty="0"/>
          </a:p>
        </p:txBody>
      </p:sp>
      <p:pic>
        <p:nvPicPr>
          <p:cNvPr id="11" name="Picture 10" descr="SAP_grad_R_pref.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015" y="4561738"/>
            <a:ext cx="684757" cy="340121"/>
          </a:xfrm>
          <a:prstGeom prst="rect">
            <a:avLst/>
          </a:prstGeom>
          <a:noFill/>
          <a:ln>
            <a:noFill/>
          </a:ln>
        </p:spPr>
      </p:pic>
      <p:sp>
        <p:nvSpPr>
          <p:cNvPr id="12" name="TextBox 11"/>
          <p:cNvSpPr txBox="1"/>
          <p:nvPr/>
        </p:nvSpPr>
        <p:spPr>
          <a:xfrm rot="21360000">
            <a:off x="3158152" y="2720841"/>
            <a:ext cx="2827697" cy="20774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350" kern="0" dirty="0">
                <a:solidFill>
                  <a:schemeClr val="tx1"/>
                </a:solidFill>
                <a:ea typeface="Arial Unicode MS" pitchFamily="34" charset="-128"/>
                <a:cs typeface="Arial Unicode MS" pitchFamily="34" charset="-128"/>
              </a:rPr>
              <a:t>Use this title slide only with an</a:t>
            </a:r>
            <a:r>
              <a:rPr lang="en-US" sz="1350" kern="0" baseline="0" dirty="0">
                <a:solidFill>
                  <a:schemeClr val="tx1"/>
                </a:solidFill>
                <a:ea typeface="Arial Unicode MS" pitchFamily="34" charset="-128"/>
                <a:cs typeface="Arial Unicode MS" pitchFamily="34" charset="-128"/>
              </a:rPr>
              <a:t> image</a:t>
            </a:r>
            <a:endParaRPr lang="en-US" sz="1350" kern="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38300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1">
    <p:spTree>
      <p:nvGrpSpPr>
        <p:cNvPr id="1" name=""/>
        <p:cNvGrpSpPr/>
        <p:nvPr/>
      </p:nvGrpSpPr>
      <p:grpSpPr>
        <a:xfrm>
          <a:off x="0" y="0"/>
          <a:ext cx="0" cy="0"/>
          <a:chOff x="0" y="0"/>
          <a:chExt cx="0" cy="0"/>
        </a:xfrm>
      </p:grpSpPr>
      <p:sp>
        <p:nvSpPr>
          <p:cNvPr id="3" name="Rectangle 2"/>
          <p:cNvSpPr/>
          <p:nvPr/>
        </p:nvSpPr>
        <p:spPr bwMode="gray">
          <a:xfrm>
            <a:off x="242937" y="0"/>
            <a:ext cx="8656646" cy="121500"/>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 name="Rectangle 3"/>
          <p:cNvSpPr/>
          <p:nvPr userDrawn="1"/>
        </p:nvSpPr>
        <p:spPr bwMode="white">
          <a:xfrm>
            <a:off x="242937" y="4901804"/>
            <a:ext cx="8656646" cy="243000"/>
          </a:xfrm>
          <a:prstGeom prst="rect">
            <a:avLst/>
          </a:prstGeom>
          <a:solidFill>
            <a:schemeClr val="tx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 name="TextBox 4"/>
          <p:cNvSpPr txBox="1"/>
          <p:nvPr/>
        </p:nvSpPr>
        <p:spPr bwMode="black">
          <a:xfrm>
            <a:off x="242937" y="4965608"/>
            <a:ext cx="3859217" cy="115416"/>
          </a:xfrm>
          <a:prstGeom prst="rect">
            <a:avLst/>
          </a:prstGeom>
          <a:noFill/>
        </p:spPr>
        <p:txBody>
          <a:bodyPr wrap="none" lIns="64281" tIns="0" rIns="0" bIns="0" rtlCol="0">
            <a:spAutoFit/>
          </a:bodyPr>
          <a:lstStyle/>
          <a:p>
            <a:pPr marL="0" marR="0" lvl="0" indent="0" algn="l" defTabSz="457200" rtl="0" eaLnBrk="1" fontAlgn="auto" latinLnBrk="0" hangingPunct="1">
              <a:lnSpc>
                <a:spcPct val="100000"/>
              </a:lnSpc>
              <a:spcBef>
                <a:spcPts val="0"/>
              </a:spcBef>
              <a:spcAft>
                <a:spcPts val="0"/>
              </a:spcAft>
              <a:buClr>
                <a:schemeClr val="bg1"/>
              </a:buClr>
              <a:buSzTx/>
              <a:buFont typeface="Arial" pitchFamily="34" charset="0"/>
              <a:buNone/>
              <a:tabLst/>
              <a:defRPr/>
            </a:pPr>
            <a:r>
              <a:rPr lang="en-US" sz="750" baseline="0" noProof="0" dirty="0">
                <a:solidFill>
                  <a:schemeClr val="bg1"/>
                </a:solidFill>
              </a:rPr>
              <a:t>Master Thesis: Valuation of crypto assets - A conceptual framework and case application</a:t>
            </a:r>
            <a:r>
              <a:rPr lang="en-US" sz="750" noProof="0" dirty="0">
                <a:solidFill>
                  <a:schemeClr val="bg1"/>
                </a:solidFill>
              </a:rPr>
              <a:t>.</a:t>
            </a:r>
          </a:p>
        </p:txBody>
      </p:sp>
    </p:spTree>
    <p:extLst>
      <p:ext uri="{BB962C8B-B14F-4D97-AF65-F5344CB8AC3E}">
        <p14:creationId xmlns:p14="http://schemas.microsoft.com/office/powerpoint/2010/main" val="962319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2">
    <p:spTree>
      <p:nvGrpSpPr>
        <p:cNvPr id="1" name=""/>
        <p:cNvGrpSpPr/>
        <p:nvPr/>
      </p:nvGrpSpPr>
      <p:grpSpPr>
        <a:xfrm>
          <a:off x="0" y="0"/>
          <a:ext cx="0" cy="0"/>
          <a:chOff x="0" y="0"/>
          <a:chExt cx="0" cy="0"/>
        </a:xfrm>
      </p:grpSpPr>
      <p:sp>
        <p:nvSpPr>
          <p:cNvPr id="3" name="TextBox 2"/>
          <p:cNvSpPr txBox="1"/>
          <p:nvPr/>
        </p:nvSpPr>
        <p:spPr bwMode="black">
          <a:xfrm>
            <a:off x="8781775" y="4977138"/>
            <a:ext cx="117020" cy="115416"/>
          </a:xfrm>
          <a:prstGeom prst="rect">
            <a:avLst/>
          </a:prstGeom>
          <a:noFill/>
        </p:spPr>
        <p:txBody>
          <a:bodyPr wrap="none" lIns="0" tIns="0" rIns="0" bIns="0" rtlCol="0">
            <a:spAutoFit/>
          </a:bodyPr>
          <a:lstStyle/>
          <a:p>
            <a:pPr marL="83621" indent="-83621" algn="r">
              <a:buClr>
                <a:schemeClr val="accent2"/>
              </a:buClr>
              <a:buFont typeface="Arial" pitchFamily="34" charset="0"/>
              <a:buNone/>
            </a:pPr>
            <a:fld id="{0BDC132A-5C91-4078-9777-31DA19A62E0A}" type="slidenum">
              <a:rPr lang="en-US" sz="750" baseline="0" noProof="0" smtClean="0">
                <a:solidFill>
                  <a:schemeClr val="tx1"/>
                </a:solidFill>
              </a:rPr>
              <a:pPr marL="83621" indent="-83621" algn="r">
                <a:buClr>
                  <a:schemeClr val="accent2"/>
                </a:buClr>
                <a:buFont typeface="Arial" pitchFamily="34" charset="0"/>
                <a:buNone/>
              </a:pPr>
              <a:t>‹Nr.›</a:t>
            </a:fld>
            <a:endParaRPr lang="en-US" sz="750" noProof="0" dirty="0">
              <a:solidFill>
                <a:schemeClr val="tx1"/>
              </a:solidFill>
            </a:endParaRPr>
          </a:p>
        </p:txBody>
      </p:sp>
    </p:spTree>
    <p:extLst>
      <p:ext uri="{BB962C8B-B14F-4D97-AF65-F5344CB8AC3E}">
        <p14:creationId xmlns:p14="http://schemas.microsoft.com/office/powerpoint/2010/main" val="365268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242937" y="243000"/>
            <a:ext cx="8658238" cy="567000"/>
          </a:xfrm>
          <a:prstGeom prst="rect">
            <a:avLst/>
          </a:prstGeom>
        </p:spPr>
        <p:txBody>
          <a:bodyPr vert="horz" lIns="0" tIns="0" rIns="0" bIns="0" rtlCol="0" anchor="ctr" anchorCtr="0">
            <a:noAutofit/>
          </a:bodyPr>
          <a:lstStyle/>
          <a:p>
            <a:pPr algn="l" defTabSz="816364" rtl="0" eaLnBrk="1" latinLnBrk="0" hangingPunct="1">
              <a:spcBef>
                <a:spcPct val="0"/>
              </a:spcBef>
              <a:buNone/>
            </a:pPr>
            <a:r>
              <a:rPr lang="en-US" sz="2174" b="1" kern="1200" noProof="0" dirty="0">
                <a:solidFill>
                  <a:schemeClr val="accent2"/>
                </a:solidFill>
                <a:latin typeface="+mj-lt"/>
                <a:ea typeface="+mj-ea"/>
                <a:cs typeface="+mj-cs"/>
              </a:rPr>
              <a:t>© 2016 SAP SE or an SAP affiliate company.</a:t>
            </a:r>
            <a:r>
              <a:rPr lang="en-US" sz="2174" b="1" kern="1200" baseline="0" noProof="0" dirty="0">
                <a:solidFill>
                  <a:schemeClr val="accent2"/>
                </a:solidFill>
                <a:latin typeface="+mj-lt"/>
                <a:ea typeface="+mj-ea"/>
                <a:cs typeface="+mj-cs"/>
              </a:rPr>
              <a:t> </a:t>
            </a:r>
            <a:r>
              <a:rPr lang="en-US" sz="2174" b="1" kern="1200" noProof="0" dirty="0">
                <a:solidFill>
                  <a:schemeClr val="accent2"/>
                </a:solidFill>
                <a:latin typeface="+mj-lt"/>
                <a:ea typeface="+mj-ea"/>
                <a:cs typeface="+mj-cs"/>
              </a:rPr>
              <a:t>All rights reserved.</a:t>
            </a:r>
          </a:p>
        </p:txBody>
      </p:sp>
      <p:sp>
        <p:nvSpPr>
          <p:cNvPr id="5" name="TextBox 4"/>
          <p:cNvSpPr txBox="1"/>
          <p:nvPr/>
        </p:nvSpPr>
        <p:spPr bwMode="gray">
          <a:xfrm>
            <a:off x="242936" y="1268707"/>
            <a:ext cx="8658239" cy="2654573"/>
          </a:xfrm>
          <a:prstGeom prst="rect">
            <a:avLst/>
          </a:prstGeom>
          <a:noFill/>
        </p:spPr>
        <p:txBody>
          <a:bodyPr wrap="square" lIns="0" tIns="0" rIns="0" bIns="0" rtlCol="0">
            <a:spAutoFit/>
          </a:bodyPr>
          <a:lstStyle/>
          <a:p>
            <a:r>
              <a:rPr lang="en-US" sz="900" kern="1200" dirty="0">
                <a:solidFill>
                  <a:schemeClr val="tx1"/>
                </a:solidFill>
                <a:latin typeface="Arial"/>
                <a:ea typeface="MS PGothic" pitchFamily="34" charset="-128"/>
                <a:cs typeface="+mn-cs"/>
              </a:rPr>
              <a:t>No part of this publication may be reproduced or transmitted in any form or for any purpose without the express permission of SAP SE or an SAP affiliate company.</a:t>
            </a:r>
          </a:p>
          <a:p>
            <a:pPr>
              <a:spcBef>
                <a:spcPts val="900"/>
              </a:spcBef>
            </a:pPr>
            <a:r>
              <a:rPr lang="en-US" sz="900" kern="1200" dirty="0">
                <a:solidFill>
                  <a:schemeClr val="tx1"/>
                </a:solidFill>
                <a:latin typeface="Arial"/>
                <a:ea typeface="MS PGothic" pitchFamily="34" charset="-128"/>
                <a:cs typeface="+mn-cs"/>
              </a:rPr>
              <a:t>SAP and other SAP products and services mentioned herein as well as their respective logos are trademarks or registered trademarks of SAP SE (or an SAP affiliate company) in Germany and other countries. Please see </a:t>
            </a:r>
            <a:r>
              <a:rPr lang="en-US" sz="900" kern="1200" dirty="0">
                <a:solidFill>
                  <a:schemeClr val="tx1"/>
                </a:solidFill>
                <a:latin typeface="Arial"/>
                <a:ea typeface="MS PGothic" pitchFamily="34" charset="-128"/>
                <a:cs typeface="+mn-cs"/>
                <a:hlinkClick r:id="rId2"/>
              </a:rPr>
              <a:t>http://global12.sap.com/corporate-en/legal/copyright/index.epx</a:t>
            </a:r>
            <a:r>
              <a:rPr lang="en-US" sz="900" kern="1200" dirty="0">
                <a:solidFill>
                  <a:schemeClr val="tx1"/>
                </a:solidFill>
                <a:latin typeface="Arial"/>
                <a:ea typeface="MS PGothic" pitchFamily="34" charset="-128"/>
                <a:cs typeface="+mn-cs"/>
              </a:rPr>
              <a:t> for additional trademark information and notices.</a:t>
            </a:r>
          </a:p>
          <a:p>
            <a:pPr>
              <a:spcBef>
                <a:spcPts val="900"/>
              </a:spcBef>
            </a:pPr>
            <a:r>
              <a:rPr lang="en-US" sz="900" kern="1200" dirty="0">
                <a:solidFill>
                  <a:schemeClr val="tx1"/>
                </a:solidFill>
                <a:latin typeface="Arial"/>
                <a:ea typeface="MS PGothic" pitchFamily="34" charset="-128"/>
                <a:cs typeface="+mn-cs"/>
              </a:rPr>
              <a:t>Some software products marketed by SAP SE and its distributors contain proprietary software components of other software vendors.</a:t>
            </a:r>
          </a:p>
          <a:p>
            <a:pPr>
              <a:spcBef>
                <a:spcPts val="900"/>
              </a:spcBef>
            </a:pPr>
            <a:r>
              <a:rPr lang="en-US" sz="900" kern="1200" dirty="0">
                <a:solidFill>
                  <a:schemeClr val="tx1"/>
                </a:solidFill>
                <a:latin typeface="Arial"/>
                <a:ea typeface="MS PGothic" pitchFamily="34" charset="-128"/>
                <a:cs typeface="+mn-cs"/>
              </a:rPr>
              <a:t>National product specifications may vary.</a:t>
            </a:r>
          </a:p>
          <a:p>
            <a:pPr>
              <a:spcBef>
                <a:spcPts val="900"/>
              </a:spcBef>
            </a:pPr>
            <a:r>
              <a:rPr lang="en-US" sz="900" kern="1200" dirty="0">
                <a:solidFill>
                  <a:schemeClr val="tx1"/>
                </a:solidFill>
                <a:latin typeface="Arial"/>
                <a:ea typeface="MS PGothic"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SAP affiliate company products and </a:t>
            </a:r>
            <a:br>
              <a:rPr lang="en-US" sz="900" kern="1200" dirty="0">
                <a:solidFill>
                  <a:schemeClr val="tx1"/>
                </a:solidFill>
                <a:latin typeface="Arial"/>
                <a:ea typeface="MS PGothic" pitchFamily="34" charset="-128"/>
                <a:cs typeface="+mn-cs"/>
              </a:rPr>
            </a:br>
            <a:r>
              <a:rPr lang="en-US" sz="900" kern="1200" dirty="0">
                <a:solidFill>
                  <a:schemeClr val="tx1"/>
                </a:solidFill>
                <a:latin typeface="Arial"/>
                <a:ea typeface="MS PGothic" pitchFamily="34" charset="-128"/>
                <a:cs typeface="+mn-cs"/>
              </a:rPr>
              <a:t>services are those that are set forth in the express warranty statements accompanying such products and services, if any. Nothing herein should be construed as constituting an additional warranty. </a:t>
            </a:r>
          </a:p>
          <a:p>
            <a:pPr>
              <a:spcBef>
                <a:spcPts val="900"/>
              </a:spcBef>
            </a:pPr>
            <a:r>
              <a:rPr lang="en-US" sz="900" kern="1200" dirty="0">
                <a:solidFill>
                  <a:schemeClr val="tx1"/>
                </a:solidFill>
                <a:latin typeface="Arial"/>
                <a:ea typeface="MS PGothic" pitchFamily="34" charset="-128"/>
                <a:cs typeface="+mn-cs"/>
              </a:rPr>
              <a:t>In particular, SAP SE or its affiliated companies have no obligation to pursue any course of business outlined in this document or any related presentation, or to develop </a:t>
            </a:r>
            <a:br>
              <a:rPr lang="en-US" sz="900" kern="1200" dirty="0">
                <a:solidFill>
                  <a:schemeClr val="tx1"/>
                </a:solidFill>
                <a:latin typeface="Arial"/>
                <a:ea typeface="MS PGothic" pitchFamily="34" charset="-128"/>
                <a:cs typeface="+mn-cs"/>
              </a:rPr>
            </a:br>
            <a:r>
              <a:rPr lang="en-US" sz="900" kern="1200" dirty="0">
                <a:solidFill>
                  <a:schemeClr val="tx1"/>
                </a:solidFill>
                <a:latin typeface="Arial"/>
                <a:ea typeface="MS PGothic" pitchFamily="34" charset="-128"/>
                <a:cs typeface="+mn-cs"/>
              </a:rPr>
              <a:t>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a:t>
            </a:r>
            <a:br>
              <a:rPr lang="en-US" sz="900" kern="1200" dirty="0">
                <a:solidFill>
                  <a:schemeClr val="tx1"/>
                </a:solidFill>
                <a:latin typeface="Arial"/>
                <a:ea typeface="MS PGothic" pitchFamily="34" charset="-128"/>
                <a:cs typeface="+mn-cs"/>
              </a:rPr>
            </a:br>
            <a:r>
              <a:rPr lang="en-US" sz="900" kern="1200" dirty="0">
                <a:solidFill>
                  <a:schemeClr val="tx1"/>
                </a:solidFill>
                <a:latin typeface="Arial"/>
                <a:ea typeface="MS PGothic" pitchFamily="34" charset="-128"/>
                <a:cs typeface="+mn-cs"/>
              </a:rPr>
              <a:t>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204002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242937" y="243000"/>
            <a:ext cx="8658238" cy="567000"/>
          </a:xfrm>
          <a:prstGeom prst="rect">
            <a:avLst/>
          </a:prstGeom>
        </p:spPr>
        <p:txBody>
          <a:bodyPr vert="horz" lIns="0" tIns="0" rIns="0" bIns="0" rtlCol="0" anchor="ctr" anchorCtr="0">
            <a:noAutofit/>
          </a:bodyPr>
          <a:lstStyle/>
          <a:p>
            <a:pPr marL="0" marR="0" indent="0" algn="l" defTabSz="816364" rtl="0" eaLnBrk="1" fontAlgn="auto" latinLnBrk="0" hangingPunct="1">
              <a:lnSpc>
                <a:spcPct val="100000"/>
              </a:lnSpc>
              <a:spcBef>
                <a:spcPct val="0"/>
              </a:spcBef>
              <a:spcAft>
                <a:spcPts val="0"/>
              </a:spcAft>
              <a:buClrTx/>
              <a:buSzTx/>
              <a:buFontTx/>
              <a:buNone/>
              <a:tabLst/>
              <a:defRPr/>
            </a:pPr>
            <a:r>
              <a:rPr lang="de-DE" sz="2174" b="1" kern="1200" noProof="0" dirty="0">
                <a:solidFill>
                  <a:schemeClr val="accent2"/>
                </a:solidFill>
                <a:latin typeface="+mj-lt"/>
                <a:ea typeface="+mj-ea"/>
                <a:cs typeface="+mj-cs"/>
              </a:rPr>
              <a:t>© 2016 SAP SE oder ein SAP-Konzernunternehmen. </a:t>
            </a:r>
            <a:br>
              <a:rPr lang="de-DE" sz="2174" b="1" kern="1200" noProof="0" dirty="0">
                <a:solidFill>
                  <a:schemeClr val="accent2"/>
                </a:solidFill>
                <a:latin typeface="+mj-lt"/>
                <a:ea typeface="+mj-ea"/>
                <a:cs typeface="+mj-cs"/>
              </a:rPr>
            </a:br>
            <a:r>
              <a:rPr lang="de-DE" sz="2174" b="1" kern="1200" noProof="0" dirty="0">
                <a:solidFill>
                  <a:schemeClr val="accent2"/>
                </a:solidFill>
                <a:latin typeface="+mj-lt"/>
                <a:ea typeface="+mj-ea"/>
                <a:cs typeface="+mj-cs"/>
              </a:rPr>
              <a:t>Alle Rechte vorbehalten.</a:t>
            </a:r>
          </a:p>
        </p:txBody>
      </p:sp>
      <p:sp>
        <p:nvSpPr>
          <p:cNvPr id="8" name="TextBox 7"/>
          <p:cNvSpPr txBox="1"/>
          <p:nvPr/>
        </p:nvSpPr>
        <p:spPr bwMode="gray">
          <a:xfrm>
            <a:off x="242936" y="1268707"/>
            <a:ext cx="8658239" cy="3208571"/>
          </a:xfrm>
          <a:prstGeom prst="rect">
            <a:avLst/>
          </a:prstGeom>
          <a:noFill/>
        </p:spPr>
        <p:txBody>
          <a:bodyPr wrap="square" lIns="0" tIns="0" rIns="0" bIns="0" rtlCol="0">
            <a:spAutoFit/>
          </a:bodyPr>
          <a:lstStyle/>
          <a:p>
            <a:r>
              <a:rPr lang="de-DE" sz="9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900" kern="1200" dirty="0">
                <a:solidFill>
                  <a:schemeClr val="tx1"/>
                </a:solidFill>
                <a:latin typeface="Arial"/>
                <a:ea typeface="MS PGothic" pitchFamily="34" charset="-128"/>
                <a:cs typeface="+mn-cs"/>
              </a:rPr>
              <a:t>SAP SE </a:t>
            </a:r>
            <a:r>
              <a:rPr lang="de-DE" sz="900" kern="1200" noProof="0" dirty="0">
                <a:solidFill>
                  <a:schemeClr val="tx1"/>
                </a:solidFill>
                <a:effectLst/>
                <a:latin typeface="Arial"/>
                <a:ea typeface="+mn-ea"/>
                <a:cs typeface="+mn-cs"/>
              </a:rPr>
              <a:t>oder ein SAP-Konzernunternehmen nicht gestattet.</a:t>
            </a:r>
          </a:p>
          <a:p>
            <a:pPr>
              <a:spcBef>
                <a:spcPts val="900"/>
              </a:spcBef>
            </a:pPr>
            <a:r>
              <a:rPr lang="de-DE" sz="9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br>
              <a:rPr lang="de-DE" sz="900" kern="1200" noProof="0" dirty="0">
                <a:solidFill>
                  <a:schemeClr val="tx1"/>
                </a:solidFill>
                <a:effectLst/>
                <a:latin typeface="Arial"/>
                <a:ea typeface="+mn-ea"/>
                <a:cs typeface="+mn-cs"/>
              </a:rPr>
            </a:br>
            <a:r>
              <a:rPr lang="en-US" sz="900" kern="1200" dirty="0">
                <a:solidFill>
                  <a:schemeClr val="tx1"/>
                </a:solidFill>
                <a:latin typeface="Arial"/>
                <a:ea typeface="MS PGothic" pitchFamily="34" charset="-128"/>
                <a:cs typeface="+mn-cs"/>
              </a:rPr>
              <a:t>SAP SE </a:t>
            </a:r>
            <a:r>
              <a:rPr lang="de-DE" sz="900" kern="1200" noProof="0" dirty="0">
                <a:solidFill>
                  <a:schemeClr val="tx1"/>
                </a:solidFill>
                <a:effectLst/>
                <a:latin typeface="Arial"/>
                <a:ea typeface="+mn-ea"/>
                <a:cs typeface="+mn-cs"/>
              </a:rPr>
              <a:t>(oder von einem SAP-Konzernunternehmen) in Deutschland und verschiedenen anderen Ländern weltweit.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Weitere Hinweise und Informationen zum Markenrecht finden Sie unter </a:t>
            </a:r>
            <a:r>
              <a:rPr lang="de-DE" sz="900" kern="1200" noProof="0" dirty="0">
                <a:solidFill>
                  <a:schemeClr val="tx1"/>
                </a:solidFill>
                <a:effectLst/>
                <a:latin typeface="Arial"/>
                <a:ea typeface="+mn-ea"/>
                <a:cs typeface="+mn-cs"/>
                <a:hlinkClick r:id="rId2"/>
              </a:rPr>
              <a:t>http://global.sap.com/corporate-de/legal/copyright/index.epx</a:t>
            </a:r>
            <a:r>
              <a:rPr lang="de-DE" sz="900" kern="1200" noProof="0" dirty="0">
                <a:solidFill>
                  <a:schemeClr val="tx1"/>
                </a:solidFill>
                <a:effectLst/>
                <a:latin typeface="Arial"/>
                <a:ea typeface="+mn-ea"/>
                <a:cs typeface="+mn-cs"/>
              </a:rPr>
              <a:t>.</a:t>
            </a:r>
          </a:p>
          <a:p>
            <a:pPr>
              <a:spcBef>
                <a:spcPts val="900"/>
              </a:spcBef>
            </a:pPr>
            <a:r>
              <a:rPr lang="de-DE" sz="900" kern="1200" noProof="0" dirty="0">
                <a:solidFill>
                  <a:schemeClr val="tx1"/>
                </a:solidFill>
                <a:effectLst/>
                <a:latin typeface="Arial"/>
                <a:ea typeface="+mn-ea"/>
                <a:cs typeface="+mn-cs"/>
              </a:rPr>
              <a:t>Die von </a:t>
            </a:r>
            <a:r>
              <a:rPr lang="en-US" sz="900" kern="1200" dirty="0">
                <a:solidFill>
                  <a:schemeClr val="tx1"/>
                </a:solidFill>
                <a:latin typeface="Arial"/>
                <a:ea typeface="MS PGothic" pitchFamily="34" charset="-128"/>
                <a:cs typeface="+mn-cs"/>
              </a:rPr>
              <a:t>SAP SE </a:t>
            </a:r>
            <a:r>
              <a:rPr lang="de-DE" sz="9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900"/>
              </a:spcBef>
            </a:pPr>
            <a:r>
              <a:rPr lang="de-DE" sz="900" kern="1200" noProof="0" dirty="0">
                <a:solidFill>
                  <a:schemeClr val="tx1"/>
                </a:solidFill>
                <a:effectLst/>
                <a:latin typeface="Arial"/>
                <a:ea typeface="+mn-ea"/>
                <a:cs typeface="+mn-cs"/>
              </a:rPr>
              <a:t>Produkte können länderspezifische Unterschiede aufweisen.</a:t>
            </a:r>
          </a:p>
          <a:p>
            <a:pPr>
              <a:spcBef>
                <a:spcPts val="900"/>
              </a:spcBef>
            </a:pPr>
            <a:r>
              <a:rPr lang="de-DE" sz="900" kern="1200" noProof="0" dirty="0">
                <a:solidFill>
                  <a:schemeClr val="tx1"/>
                </a:solidFill>
                <a:effectLst/>
                <a:latin typeface="Arial"/>
                <a:ea typeface="+mn-ea"/>
                <a:cs typeface="+mn-cs"/>
              </a:rPr>
              <a:t>Die vorliegenden Unterlagen werden von der </a:t>
            </a:r>
            <a:r>
              <a:rPr lang="en-US" sz="900" kern="1200" dirty="0">
                <a:solidFill>
                  <a:schemeClr val="tx1"/>
                </a:solidFill>
                <a:latin typeface="Arial"/>
                <a:ea typeface="MS PGothic" pitchFamily="34" charset="-128"/>
                <a:cs typeface="+mn-cs"/>
              </a:rPr>
              <a:t>SAP SE </a:t>
            </a:r>
            <a:r>
              <a:rPr lang="de-DE" sz="900" kern="1200" noProof="0" dirty="0">
                <a:solidFill>
                  <a:schemeClr val="tx1"/>
                </a:solidFill>
                <a:effectLst/>
                <a:latin typeface="Arial"/>
                <a:ea typeface="+mn-ea"/>
                <a:cs typeface="+mn-cs"/>
              </a:rPr>
              <a:t>oder einem SAP-Konzernunternehmen bereitgestellt und dienen ausschließlich zu Informationszwecken.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a:t>
            </a:r>
            <a:r>
              <a:rPr lang="en-US" sz="900" kern="1200" dirty="0">
                <a:solidFill>
                  <a:schemeClr val="tx1"/>
                </a:solidFill>
                <a:latin typeface="Arial"/>
                <a:ea typeface="MS PGothic" pitchFamily="34" charset="-128"/>
                <a:cs typeface="+mn-cs"/>
              </a:rPr>
              <a:t>SAP SE </a:t>
            </a:r>
            <a:r>
              <a:rPr lang="de-DE" sz="900" kern="1200" noProof="0" dirty="0">
                <a:solidFill>
                  <a:schemeClr val="tx1"/>
                </a:solidFill>
                <a:effectLst/>
                <a:latin typeface="Arial"/>
                <a:ea typeface="+mn-ea"/>
                <a:cs typeface="+mn-cs"/>
              </a:rPr>
              <a:t>oder ihre Konzernunternehmen übernehmen keinerlei Haftung oder Gewährleistung für Fehler oder Unvollständigkeiten in </a:t>
            </a:r>
            <a:r>
              <a:rPr lang="de-DE" sz="900" kern="1200" baseline="0" noProof="0" dirty="0">
                <a:solidFill>
                  <a:schemeClr val="tx1"/>
                </a:solidFill>
                <a:effectLst/>
                <a:latin typeface="Arial"/>
                <a:ea typeface="+mn-ea"/>
                <a:cs typeface="+mn-cs"/>
              </a:rPr>
              <a:t> </a:t>
            </a:r>
            <a:r>
              <a:rPr lang="de-DE" sz="900" kern="1200" noProof="0" dirty="0">
                <a:solidFill>
                  <a:schemeClr val="tx1"/>
                </a:solidFill>
                <a:effectLst/>
                <a:latin typeface="Arial"/>
                <a:ea typeface="+mn-ea"/>
                <a:cs typeface="+mn-cs"/>
              </a:rPr>
              <a:t>dieser Publikation.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a:t>
            </a:r>
            <a:r>
              <a:rPr lang="en-US" sz="900" kern="1200" dirty="0">
                <a:solidFill>
                  <a:schemeClr val="tx1"/>
                </a:solidFill>
                <a:latin typeface="Arial"/>
                <a:ea typeface="MS PGothic" pitchFamily="34" charset="-128"/>
                <a:cs typeface="+mn-cs"/>
              </a:rPr>
              <a:t>SAP SE </a:t>
            </a:r>
            <a:r>
              <a:rPr lang="de-DE" sz="9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900"/>
              </a:spcBef>
            </a:pPr>
            <a:r>
              <a:rPr lang="de-DE" sz="900" kern="1200" noProof="0" dirty="0">
                <a:solidFill>
                  <a:schemeClr val="tx1"/>
                </a:solidFill>
                <a:effectLst/>
                <a:latin typeface="Arial"/>
                <a:ea typeface="+mn-ea"/>
                <a:cs typeface="+mn-cs"/>
              </a:rPr>
              <a:t>Insbesondere sind die </a:t>
            </a:r>
            <a:r>
              <a:rPr lang="en-US" sz="900" kern="1200" dirty="0">
                <a:solidFill>
                  <a:schemeClr val="tx1"/>
                </a:solidFill>
                <a:latin typeface="Arial"/>
                <a:ea typeface="MS PGothic" pitchFamily="34" charset="-128"/>
                <a:cs typeface="+mn-cs"/>
              </a:rPr>
              <a:t>SAP SE </a:t>
            </a:r>
            <a:r>
              <a:rPr lang="de-DE" sz="9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Strategie und etwaige künftige Entwicklungen, Produkte und/oder Plattformen der </a:t>
            </a:r>
            <a:r>
              <a:rPr lang="en-US" sz="900" kern="1200" dirty="0">
                <a:solidFill>
                  <a:schemeClr val="tx1"/>
                </a:solidFill>
                <a:latin typeface="Arial"/>
                <a:ea typeface="MS PGothic" pitchFamily="34" charset="-128"/>
                <a:cs typeface="+mn-cs"/>
              </a:rPr>
              <a:t>SAP SE </a:t>
            </a:r>
            <a:r>
              <a:rPr lang="de-DE" sz="900" kern="1200" noProof="0" dirty="0">
                <a:solidFill>
                  <a:schemeClr val="tx1"/>
                </a:solidFill>
                <a:effectLst/>
                <a:latin typeface="Arial"/>
                <a:ea typeface="+mn-ea"/>
                <a:cs typeface="+mn-cs"/>
              </a:rPr>
              <a:t>oder ihrer Konzernunternehmen können von der </a:t>
            </a:r>
            <a:r>
              <a:rPr lang="en-US" sz="900" kern="1200" dirty="0">
                <a:solidFill>
                  <a:schemeClr val="tx1"/>
                </a:solidFill>
                <a:latin typeface="Arial"/>
                <a:ea typeface="MS PGothic" pitchFamily="34" charset="-128"/>
                <a:cs typeface="+mn-cs"/>
              </a:rPr>
              <a:t>SAP SE </a:t>
            </a:r>
            <a:r>
              <a:rPr lang="de-DE" sz="900" kern="1200" noProof="0" dirty="0">
                <a:solidFill>
                  <a:schemeClr val="tx1"/>
                </a:solidFill>
                <a:effectLst/>
                <a:latin typeface="Arial"/>
                <a:ea typeface="+mn-ea"/>
                <a:cs typeface="+mn-cs"/>
              </a:rPr>
              <a:t>oder ihren Konzernunternehmen jederzeit und ohne Angabe von Gründen unangekündigt geändert werden. </a:t>
            </a:r>
            <a:br>
              <a:rPr lang="de-DE" sz="900" kern="1200" noProof="0" dirty="0">
                <a:solidFill>
                  <a:schemeClr val="tx1"/>
                </a:solidFill>
                <a:effectLst/>
                <a:latin typeface="Arial"/>
                <a:ea typeface="+mn-ea"/>
                <a:cs typeface="+mn-cs"/>
              </a:rPr>
            </a:br>
            <a:r>
              <a:rPr lang="de-DE" sz="9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3013808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243001"/>
            <a:ext cx="8280000" cy="756000"/>
          </a:xfrm>
        </p:spPr>
        <p:txBody>
          <a:bodyPr anchor="ctr" anchorCtr="0">
            <a:noAutofit/>
          </a:bodyPr>
          <a:lstStyle>
            <a:lvl1pPr>
              <a:defRPr sz="24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de-DE" dirty="0"/>
          </a:p>
        </p:txBody>
      </p:sp>
      <p:sp>
        <p:nvSpPr>
          <p:cNvPr id="3" name="Subtitle 2"/>
          <p:cNvSpPr>
            <a:spLocks noGrp="1"/>
          </p:cNvSpPr>
          <p:nvPr>
            <p:ph type="subTitle" idx="1" hasCustomPrompt="1"/>
          </p:nvPr>
        </p:nvSpPr>
        <p:spPr bwMode="gray">
          <a:xfrm>
            <a:off x="414000" y="1105853"/>
            <a:ext cx="8280000" cy="432000"/>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2016</a:t>
            </a:r>
          </a:p>
        </p:txBody>
      </p:sp>
    </p:spTree>
    <p:extLst>
      <p:ext uri="{BB962C8B-B14F-4D97-AF65-F5344CB8AC3E}">
        <p14:creationId xmlns:p14="http://schemas.microsoft.com/office/powerpoint/2010/main" val="399003654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0"/>
            <a:ext cx="9144000" cy="135192"/>
          </a:xfrm>
          <a:prstGeom prst="rect">
            <a:avLst/>
          </a:prstGeom>
          <a:solidFill>
            <a:srgbClr val="00B0F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605295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242940" y="1268015"/>
            <a:ext cx="8656645" cy="329327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9266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2" y="1269000"/>
            <a:ext cx="8494713" cy="2873864"/>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4152359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flip="none" rotWithShape="1">
          <a:gsLst>
            <a:gs pos="0">
              <a:schemeClr val="bg2">
                <a:lumMod val="90000"/>
              </a:schemeClr>
            </a:gs>
            <a:gs pos="29000">
              <a:schemeClr val="bg2">
                <a:lumMod val="90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3872577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Only">
    <p:bg>
      <p:bgPr>
        <a:gradFill flip="none" rotWithShape="1">
          <a:gsLst>
            <a:gs pos="0">
              <a:schemeClr val="bg2">
                <a:lumMod val="90000"/>
              </a:schemeClr>
            </a:gs>
            <a:gs pos="29000">
              <a:schemeClr val="bg2">
                <a:lumMod val="90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pic>
        <p:nvPicPr>
          <p:cNvPr id="3" name="Picture 11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263" cy="514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bwMode="gray">
          <a:xfrm rot="10800000">
            <a:off x="-262" y="-2"/>
            <a:ext cx="9144265" cy="5143499"/>
          </a:xfrm>
          <a:prstGeom prst="rect">
            <a:avLst/>
          </a:prstGeom>
          <a:gradFill>
            <a:gsLst>
              <a:gs pos="0">
                <a:schemeClr val="tx1">
                  <a:alpha val="73000"/>
                </a:schemeClr>
              </a:gs>
              <a:gs pos="100000">
                <a:schemeClr val="tx1">
                  <a:alpha val="0"/>
                </a:schemeClr>
              </a:gs>
            </a:gsLst>
            <a:lin ang="5400000" scaled="0"/>
          </a:gradFill>
          <a:ln w="6350" algn="ctr">
            <a:noFill/>
            <a:miter lim="800000"/>
            <a:headEnd/>
            <a:tailEnd/>
          </a:ln>
        </p:spPr>
        <p:txBody>
          <a:bodyPr lIns="120024" tIns="96019" rIns="120024" bIns="96019" anchor="ctr"/>
          <a:lstStyle/>
          <a:p>
            <a:pPr algn="ctr">
              <a:spcBef>
                <a:spcPct val="50000"/>
              </a:spcBef>
              <a:buClr>
                <a:srgbClr val="F0AB00"/>
              </a:buClr>
              <a:buSzPct val="80000"/>
              <a:defRPr/>
            </a:pPr>
            <a:endParaRPr lang="en-US" kern="0" dirty="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30375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6" y="243000"/>
            <a:ext cx="8658239" cy="692337"/>
          </a:xfrm>
        </p:spPr>
        <p:txBody>
          <a:bodyPr anchor="t" anchorCtr="0">
            <a:noAutofit/>
          </a:bodyPr>
          <a:lstStyle>
            <a:lvl1pPr>
              <a:defRPr sz="4499">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242937" y="1131038"/>
            <a:ext cx="8440702" cy="438480"/>
          </a:xfrm>
        </p:spPr>
        <p:txBody>
          <a:bodyPr anchor="b" anchorCtr="0">
            <a:noAutofit/>
          </a:bodyPr>
          <a:lstStyle>
            <a:lvl1pPr marL="0" marR="0" indent="0" algn="l" defTabSz="816364" rtl="0" eaLnBrk="1" fontAlgn="auto" latinLnBrk="0" hangingPunct="1">
              <a:lnSpc>
                <a:spcPct val="100000"/>
              </a:lnSpc>
              <a:spcBef>
                <a:spcPts val="0"/>
              </a:spcBef>
              <a:spcAft>
                <a:spcPts val="0"/>
              </a:spcAft>
              <a:buClr>
                <a:schemeClr val="accent1"/>
              </a:buClr>
              <a:buSzPct val="80000"/>
              <a:buFontTx/>
              <a:buNone/>
              <a:tabLst/>
              <a:defRPr sz="1500" b="0">
                <a:solidFill>
                  <a:sysClr val="windowText" lastClr="000000"/>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en-US" dirty="0"/>
              <a:t>Speaker’s Name/Department (delete if not needed)</a:t>
            </a:r>
            <a:br>
              <a:rPr lang="en-US" dirty="0"/>
            </a:br>
            <a:r>
              <a:rPr lang="en-US" dirty="0"/>
              <a:t>Month 00, 2016</a:t>
            </a:r>
          </a:p>
        </p:txBody>
      </p:sp>
      <p:pic>
        <p:nvPicPr>
          <p:cNvPr id="7" name="Picture 6" descr="SAP_grad_R_pref.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015" y="4561738"/>
            <a:ext cx="684757" cy="340121"/>
          </a:xfrm>
          <a:prstGeom prst="rect">
            <a:avLst/>
          </a:prstGeom>
          <a:noFill/>
          <a:ln>
            <a:noFill/>
          </a:ln>
        </p:spPr>
      </p:pic>
      <p:sp>
        <p:nvSpPr>
          <p:cNvPr id="5" name="Rectangle 4"/>
          <p:cNvSpPr/>
          <p:nvPr/>
        </p:nvSpPr>
        <p:spPr bwMode="gray">
          <a:xfrm>
            <a:off x="242937" y="0"/>
            <a:ext cx="8656646" cy="121500"/>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25071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242937" y="1131038"/>
            <a:ext cx="8440702" cy="438480"/>
          </a:xfrm>
        </p:spPr>
        <p:txBody>
          <a:bodyPr anchor="b" anchorCtr="0">
            <a:noAutofit/>
          </a:bodyPr>
          <a:lstStyle>
            <a:lvl1pPr marL="0" marR="0" indent="0" algn="l" defTabSz="816364" rtl="0" eaLnBrk="1" fontAlgn="auto" latinLnBrk="0" hangingPunct="1">
              <a:lnSpc>
                <a:spcPct val="100000"/>
              </a:lnSpc>
              <a:spcBef>
                <a:spcPts val="0"/>
              </a:spcBef>
              <a:spcAft>
                <a:spcPts val="0"/>
              </a:spcAft>
              <a:buClr>
                <a:schemeClr val="accent1"/>
              </a:buClr>
              <a:buSzPct val="80000"/>
              <a:buFontTx/>
              <a:buNone/>
              <a:tabLst/>
              <a:defRPr sz="1500" b="0">
                <a:solidFill>
                  <a:sysClr val="windowText" lastClr="000000"/>
                </a:solidFill>
              </a:defRPr>
            </a:lvl1pPr>
            <a:lvl2pPr marL="408182" indent="0" algn="ctr">
              <a:buNone/>
              <a:defRPr>
                <a:solidFill>
                  <a:schemeClr val="tx1">
                    <a:tint val="75000"/>
                  </a:schemeClr>
                </a:solidFill>
              </a:defRPr>
            </a:lvl2pPr>
            <a:lvl3pPr marL="816364" indent="0" algn="ctr">
              <a:buNone/>
              <a:defRPr>
                <a:solidFill>
                  <a:schemeClr val="tx1">
                    <a:tint val="75000"/>
                  </a:schemeClr>
                </a:solidFill>
              </a:defRPr>
            </a:lvl3pPr>
            <a:lvl4pPr marL="1224546" indent="0" algn="ctr">
              <a:buNone/>
              <a:defRPr>
                <a:solidFill>
                  <a:schemeClr val="tx1">
                    <a:tint val="75000"/>
                  </a:schemeClr>
                </a:solidFill>
              </a:defRPr>
            </a:lvl4pPr>
            <a:lvl5pPr marL="1632728" indent="0" algn="ctr">
              <a:buNone/>
              <a:defRPr>
                <a:solidFill>
                  <a:schemeClr val="tx1">
                    <a:tint val="75000"/>
                  </a:schemeClr>
                </a:solidFill>
              </a:defRPr>
            </a:lvl5pPr>
            <a:lvl6pPr marL="2040911" indent="0" algn="ctr">
              <a:buNone/>
              <a:defRPr>
                <a:solidFill>
                  <a:schemeClr val="tx1">
                    <a:tint val="75000"/>
                  </a:schemeClr>
                </a:solidFill>
              </a:defRPr>
            </a:lvl6pPr>
            <a:lvl7pPr marL="2449093" indent="0" algn="ctr">
              <a:buNone/>
              <a:defRPr>
                <a:solidFill>
                  <a:schemeClr val="tx1">
                    <a:tint val="75000"/>
                  </a:schemeClr>
                </a:solidFill>
              </a:defRPr>
            </a:lvl7pPr>
            <a:lvl8pPr marL="2857275" indent="0" algn="ctr">
              <a:buNone/>
              <a:defRPr>
                <a:solidFill>
                  <a:schemeClr val="tx1">
                    <a:tint val="75000"/>
                  </a:schemeClr>
                </a:solidFill>
              </a:defRPr>
            </a:lvl8pPr>
            <a:lvl9pPr marL="3265457" indent="0" algn="ctr">
              <a:buNone/>
              <a:defRPr>
                <a:solidFill>
                  <a:schemeClr val="tx1">
                    <a:tint val="75000"/>
                  </a:schemeClr>
                </a:solidFill>
              </a:defRPr>
            </a:lvl9pPr>
          </a:lstStyle>
          <a:p>
            <a:r>
              <a:rPr lang="en-US" dirty="0"/>
              <a:t>Speaker’s Name/Department (delete if not needed)</a:t>
            </a:r>
            <a:br>
              <a:rPr lang="en-US" dirty="0"/>
            </a:br>
            <a:r>
              <a:rPr lang="en-US" dirty="0"/>
              <a:t>Month 00, 2016</a:t>
            </a:r>
          </a:p>
        </p:txBody>
      </p:sp>
      <p:sp>
        <p:nvSpPr>
          <p:cNvPr id="9" name="Title 1"/>
          <p:cNvSpPr>
            <a:spLocks noGrp="1"/>
          </p:cNvSpPr>
          <p:nvPr>
            <p:ph type="ctrTitle" hasCustomPrompt="1"/>
          </p:nvPr>
        </p:nvSpPr>
        <p:spPr bwMode="gray">
          <a:xfrm>
            <a:off x="242936" y="243000"/>
            <a:ext cx="8658239" cy="830805"/>
          </a:xfrm>
        </p:spPr>
        <p:txBody>
          <a:bodyPr anchor="t" anchorCtr="0">
            <a:noAutofit/>
          </a:bodyPr>
          <a:lstStyle>
            <a:lvl1pPr>
              <a:defRPr sz="2699">
                <a:solidFill>
                  <a:sysClr val="windowText" lastClr="000000"/>
                </a:solidFill>
                <a:latin typeface="+mj-lt"/>
              </a:defRPr>
            </a:lvl1pPr>
          </a:lstStyle>
          <a:p>
            <a:r>
              <a:rPr lang="en-US" sz="2699" dirty="0"/>
              <a:t>Alternate Presentation Title</a:t>
            </a:r>
            <a:br>
              <a:rPr lang="en-US" sz="2699" dirty="0"/>
            </a:br>
            <a:r>
              <a:rPr lang="en-US" sz="2699" dirty="0"/>
              <a:t>Breaks to Two Lines</a:t>
            </a:r>
            <a:endParaRPr lang="en-US" dirty="0"/>
          </a:p>
        </p:txBody>
      </p:sp>
      <p:pic>
        <p:nvPicPr>
          <p:cNvPr id="7" name="Picture 6" descr="SAP_grad_R_pref.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015" y="4561738"/>
            <a:ext cx="684757" cy="340121"/>
          </a:xfrm>
          <a:prstGeom prst="rect">
            <a:avLst/>
          </a:prstGeom>
          <a:noFill/>
          <a:ln>
            <a:noFill/>
          </a:ln>
        </p:spPr>
      </p:pic>
      <p:sp>
        <p:nvSpPr>
          <p:cNvPr id="5" name="Rectangle 4"/>
          <p:cNvSpPr/>
          <p:nvPr/>
        </p:nvSpPr>
        <p:spPr bwMode="gray">
          <a:xfrm>
            <a:off x="242937" y="0"/>
            <a:ext cx="8656646" cy="121500"/>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22715251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242937" y="0"/>
            <a:ext cx="8656646" cy="1721644"/>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242937" y="1833300"/>
            <a:ext cx="8656646" cy="692337"/>
          </a:xfrm>
        </p:spPr>
        <p:txBody>
          <a:bodyPr anchor="t" anchorCtr="0">
            <a:noAutofit/>
          </a:bodyPr>
          <a:lstStyle>
            <a:lvl1pPr>
              <a:defRPr sz="4499">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242937" y="2629800"/>
            <a:ext cx="8656646" cy="465535"/>
          </a:xfrm>
        </p:spPr>
        <p:txBody>
          <a:bodyPr/>
          <a:lstStyle>
            <a:lvl1pPr>
              <a:spcBef>
                <a:spcPts val="1071"/>
              </a:spcBef>
              <a:defRPr sz="1425" b="0"/>
            </a:lvl1pPr>
          </a:lstStyle>
          <a:p>
            <a:r>
              <a:rPr lang="en-US" dirty="0"/>
              <a:t>Subtitle if needed</a:t>
            </a:r>
          </a:p>
        </p:txBody>
      </p:sp>
      <p:pic>
        <p:nvPicPr>
          <p:cNvPr id="6" name="Picture 5" descr="SAP_grad_R_pref.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015" y="4561738"/>
            <a:ext cx="684757" cy="340121"/>
          </a:xfrm>
          <a:prstGeom prst="rect">
            <a:avLst/>
          </a:prstGeom>
          <a:noFill/>
          <a:ln>
            <a:noFill/>
          </a:ln>
        </p:spPr>
      </p:pic>
    </p:spTree>
    <p:extLst>
      <p:ext uri="{BB962C8B-B14F-4D97-AF65-F5344CB8AC3E}">
        <p14:creationId xmlns:p14="http://schemas.microsoft.com/office/powerpoint/2010/main" val="39178943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Divider Page with Supergraphic">
    <p:bg bwMode="gray">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242937" y="0"/>
            <a:ext cx="8656646" cy="1721644"/>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242937" y="1833300"/>
            <a:ext cx="8656646" cy="692337"/>
          </a:xfrm>
        </p:spPr>
        <p:txBody>
          <a:bodyPr anchor="t" anchorCtr="0">
            <a:noAutofit/>
          </a:bodyPr>
          <a:lstStyle>
            <a:lvl1pPr>
              <a:defRPr sz="4499">
                <a:solidFill>
                  <a:schemeClr val="tx1"/>
                </a:solidFill>
                <a:latin typeface="+mj-lt"/>
              </a:defRPr>
            </a:lvl1pPr>
          </a:lstStyle>
          <a:p>
            <a:r>
              <a:rPr lang="en-US" dirty="0"/>
              <a:t>Divider page</a:t>
            </a:r>
            <a:endParaRPr lang="de-DE" dirty="0"/>
          </a:p>
        </p:txBody>
      </p:sp>
      <p:sp>
        <p:nvSpPr>
          <p:cNvPr id="93" name="Text Placeholder 92"/>
          <p:cNvSpPr>
            <a:spLocks noGrp="1"/>
          </p:cNvSpPr>
          <p:nvPr>
            <p:ph type="body" sz="quarter" idx="10" hasCustomPrompt="1"/>
          </p:nvPr>
        </p:nvSpPr>
        <p:spPr>
          <a:xfrm>
            <a:off x="242937" y="2629800"/>
            <a:ext cx="8656646" cy="465535"/>
          </a:xfrm>
        </p:spPr>
        <p:txBody>
          <a:bodyPr/>
          <a:lstStyle>
            <a:lvl1pPr>
              <a:spcBef>
                <a:spcPts val="1071"/>
              </a:spcBef>
              <a:defRPr sz="1425" b="0"/>
            </a:lvl1pPr>
          </a:lstStyle>
          <a:p>
            <a:r>
              <a:rPr lang="en-US" dirty="0"/>
              <a:t>Subtitle if needed</a:t>
            </a:r>
          </a:p>
        </p:txBody>
      </p:sp>
      <p:pic>
        <p:nvPicPr>
          <p:cNvPr id="6" name="Picture 5" descr="SAP_grad_R_pref.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015" y="4561738"/>
            <a:ext cx="684757" cy="340121"/>
          </a:xfrm>
          <a:prstGeom prst="rect">
            <a:avLst/>
          </a:prstGeom>
          <a:noFill/>
          <a:ln>
            <a:noFill/>
          </a:ln>
        </p:spPr>
      </p:pic>
      <p:pic>
        <p:nvPicPr>
          <p:cNvPr id="8" name="Picture 7" descr="\\dwdf032\cmedia\Templates_Guidelines\eOn\_Presentations\_Templates\Cloud_from_BrandTool\SAP_Cloud_lg_rgb_65.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66822" y="0"/>
            <a:ext cx="4232761" cy="172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5155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42937" y="121500"/>
            <a:ext cx="8656646" cy="1601100"/>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2" name="Title 1"/>
          <p:cNvSpPr>
            <a:spLocks noGrp="1"/>
          </p:cNvSpPr>
          <p:nvPr>
            <p:ph type="ctrTitle" hasCustomPrompt="1"/>
          </p:nvPr>
        </p:nvSpPr>
        <p:spPr bwMode="gray">
          <a:xfrm>
            <a:off x="242937" y="1833300"/>
            <a:ext cx="8656646" cy="692337"/>
          </a:xfrm>
        </p:spPr>
        <p:txBody>
          <a:bodyPr anchor="t" anchorCtr="0">
            <a:noAutofit/>
          </a:bodyPr>
          <a:lstStyle>
            <a:lvl1pPr>
              <a:defRPr sz="4499">
                <a:solidFill>
                  <a:schemeClr val="tx1"/>
                </a:solidFill>
                <a:latin typeface="+mj-lt"/>
              </a:defRPr>
            </a:lvl1pPr>
          </a:lstStyle>
          <a:p>
            <a:r>
              <a:rPr lang="en-US" dirty="0"/>
              <a:t>Divider page</a:t>
            </a:r>
          </a:p>
        </p:txBody>
      </p:sp>
      <p:sp>
        <p:nvSpPr>
          <p:cNvPr id="12" name="Rectangle 11"/>
          <p:cNvSpPr/>
          <p:nvPr/>
        </p:nvSpPr>
        <p:spPr bwMode="gray">
          <a:xfrm>
            <a:off x="242937" y="0"/>
            <a:ext cx="8656646" cy="121500"/>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2629800"/>
            <a:ext cx="8656646" cy="465535"/>
          </a:xfrm>
        </p:spPr>
        <p:txBody>
          <a:bodyPr/>
          <a:lstStyle>
            <a:lvl1pPr>
              <a:spcBef>
                <a:spcPts val="1071"/>
              </a:spcBef>
              <a:defRPr sz="1425" b="0"/>
            </a:lvl1pPr>
          </a:lstStyle>
          <a:p>
            <a:r>
              <a:rPr lang="en-US" dirty="0"/>
              <a:t>Subtitle if needed</a:t>
            </a:r>
          </a:p>
        </p:txBody>
      </p:sp>
      <p:pic>
        <p:nvPicPr>
          <p:cNvPr id="7" name="Picture 6" descr="SAP_grad_R_pref.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015" y="4561738"/>
            <a:ext cx="684757" cy="340121"/>
          </a:xfrm>
          <a:prstGeom prst="rect">
            <a:avLst/>
          </a:prstGeom>
          <a:noFill/>
          <a:ln>
            <a:noFill/>
          </a:ln>
        </p:spPr>
      </p:pic>
    </p:spTree>
    <p:extLst>
      <p:ext uri="{BB962C8B-B14F-4D97-AF65-F5344CB8AC3E}">
        <p14:creationId xmlns:p14="http://schemas.microsoft.com/office/powerpoint/2010/main" val="67310705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42937" y="1833300"/>
            <a:ext cx="8656646" cy="692337"/>
          </a:xfrm>
        </p:spPr>
        <p:txBody>
          <a:bodyPr anchor="t" anchorCtr="0">
            <a:noAutofit/>
          </a:bodyPr>
          <a:lstStyle>
            <a:lvl1pPr>
              <a:defRPr sz="4499">
                <a:solidFill>
                  <a:schemeClr val="tx1"/>
                </a:solidFill>
                <a:latin typeface="+mj-lt"/>
              </a:defRPr>
            </a:lvl1pPr>
          </a:lstStyle>
          <a:p>
            <a:r>
              <a:rPr lang="en-US" dirty="0"/>
              <a:t>Thank you</a:t>
            </a:r>
          </a:p>
        </p:txBody>
      </p:sp>
      <p:sp>
        <p:nvSpPr>
          <p:cNvPr id="12" name="Rectangle 11"/>
          <p:cNvSpPr/>
          <p:nvPr/>
        </p:nvSpPr>
        <p:spPr bwMode="gray">
          <a:xfrm>
            <a:off x="242937" y="0"/>
            <a:ext cx="8656646" cy="121500"/>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3176611"/>
            <a:ext cx="8656646" cy="1384674"/>
          </a:xfrm>
        </p:spPr>
        <p:txBody>
          <a:bodyPr anchor="b" anchorCtr="0">
            <a:noAutofit/>
          </a:bodyPr>
          <a:lstStyle>
            <a:lvl1pPr>
              <a:spcBef>
                <a:spcPts val="0"/>
              </a:spcBef>
              <a:defRPr sz="15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175" name="Picture 174" descr="SAP_grad_R_pref.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937" y="358973"/>
            <a:ext cx="1369514" cy="680242"/>
          </a:xfrm>
          <a:prstGeom prst="rect">
            <a:avLst/>
          </a:prstGeom>
          <a:noFill/>
          <a:ln>
            <a:noFill/>
          </a:ln>
        </p:spPr>
      </p:pic>
      <p:sp>
        <p:nvSpPr>
          <p:cNvPr id="6" name="TextBox 5"/>
          <p:cNvSpPr txBox="1"/>
          <p:nvPr/>
        </p:nvSpPr>
        <p:spPr bwMode="black">
          <a:xfrm>
            <a:off x="242937" y="4965608"/>
            <a:ext cx="2745623" cy="115416"/>
          </a:xfrm>
          <a:prstGeom prst="rect">
            <a:avLst/>
          </a:prstGeom>
          <a:noFill/>
        </p:spPr>
        <p:txBody>
          <a:bodyPr wrap="none" lIns="0" tIns="0" rIns="0" bIns="0" rtlCol="0">
            <a:spAutoFit/>
          </a:bodyPr>
          <a:lstStyle/>
          <a:p>
            <a:pPr marL="99873" indent="-99873" algn="l">
              <a:buClr>
                <a:schemeClr val="tx1"/>
              </a:buClr>
              <a:buFont typeface="Arial" pitchFamily="34" charset="0"/>
              <a:buChar char="©"/>
              <a:tabLst/>
            </a:pPr>
            <a:r>
              <a:rPr lang="en-US" sz="750" noProof="0" dirty="0">
                <a:solidFill>
                  <a:schemeClr val="tx1"/>
                </a:solidFill>
              </a:rPr>
              <a:t>2016 SAP SE or an SAP affiliate company. All rights reserved.</a:t>
            </a:r>
          </a:p>
        </p:txBody>
      </p:sp>
    </p:spTree>
    <p:extLst>
      <p:ext uri="{BB962C8B-B14F-4D97-AF65-F5344CB8AC3E}">
        <p14:creationId xmlns:p14="http://schemas.microsoft.com/office/powerpoint/2010/main" val="25042975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242937" y="1269001"/>
            <a:ext cx="8656646" cy="2873863"/>
          </a:xfrm>
        </p:spPr>
        <p:txBody>
          <a:bodyPr>
            <a:noAutofit/>
          </a:bodyPr>
          <a:lstStyle>
            <a:lvl1pPr marL="0" marR="0" indent="0" algn="l" defTabSz="816364" rtl="0" eaLnBrk="1" fontAlgn="auto" latinLnBrk="0" hangingPunct="1">
              <a:lnSpc>
                <a:spcPct val="100000"/>
              </a:lnSpc>
              <a:spcBef>
                <a:spcPts val="900"/>
              </a:spcBef>
              <a:spcAft>
                <a:spcPts val="0"/>
              </a:spcAft>
              <a:buClr>
                <a:schemeClr val="accent1"/>
              </a:buClr>
              <a:buSzPct val="80000"/>
              <a:buFontTx/>
              <a:buNone/>
              <a:tabLst/>
              <a:defRPr sz="1500" b="0"/>
            </a:lvl1pPr>
            <a:lvl2pPr marL="134964" marR="0" indent="-134964" algn="l" defTabSz="816364" rtl="0" eaLnBrk="1" fontAlgn="auto" latinLnBrk="0" hangingPunct="1">
              <a:lnSpc>
                <a:spcPct val="100000"/>
              </a:lnSpc>
              <a:spcBef>
                <a:spcPts val="450"/>
              </a:spcBef>
              <a:spcAft>
                <a:spcPts val="0"/>
              </a:spcAft>
              <a:buClr>
                <a:schemeClr val="accent1"/>
              </a:buClr>
              <a:buSzPct val="100000"/>
              <a:buFont typeface="Wingdings" pitchFamily="2" charset="2"/>
              <a:buChar char=""/>
              <a:tabLst/>
              <a:defRPr sz="1350"/>
            </a:lvl2pPr>
            <a:lvl3pPr marL="269928" marR="0" indent="-134505" algn="l" defTabSz="816364" rtl="0" eaLnBrk="1" fontAlgn="auto" latinLnBrk="0" hangingPunct="1">
              <a:lnSpc>
                <a:spcPct val="100000"/>
              </a:lnSpc>
              <a:spcBef>
                <a:spcPts val="300"/>
              </a:spcBef>
              <a:spcAft>
                <a:spcPts val="0"/>
              </a:spcAft>
              <a:buClr>
                <a:schemeClr val="accent2"/>
              </a:buClr>
              <a:buSzPct val="100000"/>
              <a:buFont typeface="Arial" pitchFamily="34" charset="0"/>
              <a:buChar char="–"/>
              <a:tabLst/>
              <a:defRPr sz="1350" baseline="0"/>
            </a:lvl3pPr>
            <a:lvl4pPr marL="404892" marR="0" indent="-134964" algn="l" defTabSz="816364" rtl="0" eaLnBrk="1" fontAlgn="auto" latinLnBrk="0" hangingPunct="1">
              <a:lnSpc>
                <a:spcPct val="100000"/>
              </a:lnSpc>
              <a:spcBef>
                <a:spcPts val="187"/>
              </a:spcBef>
              <a:spcAft>
                <a:spcPts val="0"/>
              </a:spcAft>
              <a:buClr>
                <a:schemeClr val="accent2"/>
              </a:buClr>
              <a:buSzPct val="100000"/>
              <a:buFont typeface="Courier New" pitchFamily="49" charset="0"/>
              <a:buChar char="o"/>
              <a:tabLst/>
              <a:defRPr sz="1200"/>
            </a:lvl4pPr>
            <a:lvl5pPr>
              <a:buClr>
                <a:schemeClr val="accent2"/>
              </a:buClr>
              <a:buFont typeface="Arial" pitchFamily="34" charset="0"/>
              <a:buChar char="–"/>
              <a:defRPr/>
            </a:lvl5pPr>
          </a:lstStyle>
          <a:p>
            <a:pPr lvl="0"/>
            <a:r>
              <a:rPr lang="en-US" dirty="0"/>
              <a:t>Agenda Item/Divider Headline</a:t>
            </a:r>
          </a:p>
          <a:p>
            <a:pPr lvl="1"/>
            <a:r>
              <a:rPr lang="en-US" dirty="0"/>
              <a:t>Details</a:t>
            </a:r>
          </a:p>
          <a:p>
            <a:pPr lvl="2"/>
            <a:r>
              <a:rPr lang="en-US" dirty="0"/>
              <a:t>Third Level</a:t>
            </a:r>
          </a:p>
          <a:p>
            <a:pPr lvl="3"/>
            <a:r>
              <a:rPr lang="en-US" dirty="0"/>
              <a:t>Fourth Level</a:t>
            </a:r>
          </a:p>
          <a:p>
            <a:endParaRPr lang="en-US" dirty="0"/>
          </a:p>
        </p:txBody>
      </p:sp>
    </p:spTree>
    <p:extLst>
      <p:ext uri="{BB962C8B-B14F-4D97-AF65-F5344CB8AC3E}">
        <p14:creationId xmlns:p14="http://schemas.microsoft.com/office/powerpoint/2010/main" val="84677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42937" y="243000"/>
            <a:ext cx="8656646" cy="567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242937" y="1268016"/>
            <a:ext cx="8656646" cy="3293269"/>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242937" y="0"/>
            <a:ext cx="8656646" cy="121500"/>
          </a:xfrm>
          <a:prstGeom prst="rect">
            <a:avLst/>
          </a:prstGeom>
          <a:solidFill>
            <a:schemeClr val="accent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242937" y="923400"/>
            <a:ext cx="865664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242937" y="4901804"/>
            <a:ext cx="8656646" cy="243000"/>
          </a:xfrm>
          <a:prstGeom prst="rect">
            <a:avLst/>
          </a:prstGeom>
          <a:solidFill>
            <a:schemeClr val="tx1"/>
          </a:solidFill>
          <a:ln w="9525" algn="ctr">
            <a:noFill/>
            <a:miter lim="800000"/>
            <a:headEnd/>
            <a:tailEnd/>
          </a:ln>
        </p:spPr>
        <p:txBody>
          <a:bodyPr lIns="80351" tIns="64281" rIns="80351" bIns="64281" rtlCol="0" anchor="ctr"/>
          <a:lstStyle/>
          <a:p>
            <a:pPr marR="0" algn="ctr" defTabSz="816364" eaLnBrk="1" fontAlgn="base" latinLnBrk="0" hangingPunct="1">
              <a:lnSpc>
                <a:spcPct val="100000"/>
              </a:lnSpc>
              <a:spcBef>
                <a:spcPct val="50000"/>
              </a:spcBef>
              <a:spcAft>
                <a:spcPct val="0"/>
              </a:spcAft>
              <a:buClr>
                <a:srgbClr val="F0AB00"/>
              </a:buClr>
              <a:buSzPct val="80000"/>
              <a:tabLst/>
            </a:pPr>
            <a:endParaRPr kumimoji="0" lang="en-US" sz="1425"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TextBox 9"/>
          <p:cNvSpPr txBox="1"/>
          <p:nvPr/>
        </p:nvSpPr>
        <p:spPr bwMode="black">
          <a:xfrm>
            <a:off x="242937" y="4965608"/>
            <a:ext cx="3953794" cy="115416"/>
          </a:xfrm>
          <a:prstGeom prst="rect">
            <a:avLst/>
          </a:prstGeom>
          <a:noFill/>
        </p:spPr>
        <p:txBody>
          <a:bodyPr wrap="none" lIns="64281" tIns="0" rIns="0" bIns="0" rtlCol="0">
            <a:spAutoFit/>
          </a:bodyPr>
          <a:lstStyle/>
          <a:p>
            <a:pPr marL="0" indent="0" algn="l">
              <a:buClr>
                <a:schemeClr val="bg1"/>
              </a:buClr>
              <a:buFont typeface="Arial" pitchFamily="34" charset="0"/>
              <a:buNone/>
              <a:tabLst/>
            </a:pPr>
            <a:r>
              <a:rPr lang="en-US" sz="750" baseline="0" noProof="0" dirty="0">
                <a:solidFill>
                  <a:schemeClr val="bg1"/>
                </a:solidFill>
              </a:rPr>
              <a:t>Master Thesis: Valuation of crypto assets - A conceptual framework and case application</a:t>
            </a:r>
            <a:endParaRPr lang="en-US" sz="750" noProof="0" dirty="0">
              <a:solidFill>
                <a:schemeClr val="bg1"/>
              </a:solidFill>
            </a:endParaRPr>
          </a:p>
        </p:txBody>
      </p:sp>
      <p:sp>
        <p:nvSpPr>
          <p:cNvPr id="34" name="TextBox 33"/>
          <p:cNvSpPr txBox="1"/>
          <p:nvPr/>
        </p:nvSpPr>
        <p:spPr bwMode="black">
          <a:xfrm>
            <a:off x="8716867" y="4965608"/>
            <a:ext cx="181928" cy="115416"/>
          </a:xfrm>
          <a:prstGeom prst="rect">
            <a:avLst/>
          </a:prstGeom>
          <a:noFill/>
        </p:spPr>
        <p:txBody>
          <a:bodyPr wrap="none" lIns="0" tIns="0" rIns="64281" bIns="0" rtlCol="0">
            <a:spAutoFit/>
          </a:bodyPr>
          <a:lstStyle/>
          <a:p>
            <a:pPr marL="83621" indent="-83621" algn="r">
              <a:buClr>
                <a:schemeClr val="accent2"/>
              </a:buClr>
              <a:buFont typeface="Arial" pitchFamily="34" charset="0"/>
              <a:buNone/>
            </a:pPr>
            <a:fld id="{0BDC132A-5C91-4078-9777-31DA19A62E0A}" type="slidenum">
              <a:rPr lang="en-US" sz="750" baseline="0" noProof="0" smtClean="0">
                <a:solidFill>
                  <a:schemeClr val="bg1"/>
                </a:solidFill>
              </a:rPr>
              <a:pPr marL="83621" indent="-83621" algn="r">
                <a:buClr>
                  <a:schemeClr val="accent2"/>
                </a:buClr>
                <a:buFont typeface="Arial" pitchFamily="34" charset="0"/>
                <a:buNone/>
              </a:pPr>
              <a:t>‹Nr.›</a:t>
            </a:fld>
            <a:endParaRPr lang="en-US" sz="750" noProof="0" dirty="0">
              <a:solidFill>
                <a:schemeClr val="bg1"/>
              </a:solidFill>
            </a:endParaRPr>
          </a:p>
        </p:txBody>
      </p:sp>
    </p:spTree>
    <p:extLst>
      <p:ext uri="{BB962C8B-B14F-4D97-AF65-F5344CB8AC3E}">
        <p14:creationId xmlns:p14="http://schemas.microsoft.com/office/powerpoint/2010/main" val="331699353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651" r:id="rId25"/>
    <p:sldLayoutId id="2147483660" r:id="rId26"/>
    <p:sldLayoutId id="2147483662" r:id="rId27"/>
    <p:sldLayoutId id="2147483685" r:id="rId28"/>
    <p:sldLayoutId id="2147483686" r:id="rId29"/>
  </p:sldLayoutIdLst>
  <p:txStyles>
    <p:titleStyle>
      <a:lvl1pPr algn="l" defTabSz="816364" rtl="0" eaLnBrk="1" latinLnBrk="0" hangingPunct="1">
        <a:spcBef>
          <a:spcPct val="0"/>
        </a:spcBef>
        <a:buNone/>
        <a:defRPr sz="2099" b="1" kern="1200">
          <a:solidFill>
            <a:schemeClr val="accent2"/>
          </a:solidFill>
          <a:latin typeface="+mj-lt"/>
          <a:ea typeface="+mj-ea"/>
          <a:cs typeface="+mj-cs"/>
        </a:defRPr>
      </a:lvl1pPr>
    </p:titleStyle>
    <p:bodyStyle>
      <a:lvl1pPr marL="0" indent="0" algn="l" defTabSz="816364" rtl="0" eaLnBrk="1" latinLnBrk="0" hangingPunct="1">
        <a:spcBef>
          <a:spcPts val="1800"/>
        </a:spcBef>
        <a:buClr>
          <a:schemeClr val="accent1"/>
        </a:buClr>
        <a:buSzPct val="80000"/>
        <a:buFontTx/>
        <a:buNone/>
        <a:defRPr sz="1500" b="1" kern="1200">
          <a:solidFill>
            <a:schemeClr val="tx1"/>
          </a:solidFill>
          <a:latin typeface="+mn-lt"/>
          <a:ea typeface="+mn-ea"/>
          <a:cs typeface="+mn-cs"/>
        </a:defRPr>
      </a:lvl1pPr>
      <a:lvl2pPr marL="0" indent="0" algn="l" defTabSz="816364" rtl="0" eaLnBrk="1" latinLnBrk="0" hangingPunct="1">
        <a:spcBef>
          <a:spcPts val="450"/>
        </a:spcBef>
        <a:buClr>
          <a:schemeClr val="accent1"/>
        </a:buClr>
        <a:buSzPct val="80000"/>
        <a:buFont typeface="Wingdings" pitchFamily="2" charset="2"/>
        <a:buNone/>
        <a:defRPr sz="1500" kern="1200">
          <a:solidFill>
            <a:schemeClr val="tx1"/>
          </a:solidFill>
          <a:latin typeface="+mn-lt"/>
          <a:ea typeface="+mn-ea"/>
          <a:cs typeface="+mn-cs"/>
        </a:defRPr>
      </a:lvl2pPr>
      <a:lvl3pPr marL="134964" indent="-134964" algn="l" defTabSz="816364" rtl="0" eaLnBrk="1" latinLnBrk="0" hangingPunct="1">
        <a:spcBef>
          <a:spcPts val="300"/>
        </a:spcBef>
        <a:buClr>
          <a:schemeClr val="accent1"/>
        </a:buClr>
        <a:buSzPct val="100000"/>
        <a:buFont typeface="Wingdings" pitchFamily="2" charset="2"/>
        <a:buChar char=""/>
        <a:defRPr sz="1350" kern="1200">
          <a:solidFill>
            <a:schemeClr val="tx1"/>
          </a:solidFill>
          <a:latin typeface="+mn-lt"/>
          <a:ea typeface="+mn-ea"/>
          <a:cs typeface="+mn-cs"/>
        </a:defRPr>
      </a:lvl3pPr>
      <a:lvl4pPr marL="269928" indent="-134964" algn="l" defTabSz="816364" rtl="0" eaLnBrk="1" latinLnBrk="0" hangingPunct="1">
        <a:spcBef>
          <a:spcPts val="300"/>
        </a:spcBef>
        <a:buClr>
          <a:schemeClr val="accent2"/>
        </a:buClr>
        <a:buSzPct val="100000"/>
        <a:buFont typeface="Arial" pitchFamily="34" charset="0"/>
        <a:buChar char="–"/>
        <a:defRPr sz="1350" kern="1200">
          <a:solidFill>
            <a:schemeClr val="tx1"/>
          </a:solidFill>
          <a:latin typeface="+mn-lt"/>
          <a:ea typeface="+mn-ea"/>
          <a:cs typeface="+mn-cs"/>
        </a:defRPr>
      </a:lvl4pPr>
      <a:lvl5pPr marL="404892" indent="-134964" algn="l" defTabSz="816364" rtl="0" eaLnBrk="1" latinLnBrk="0" hangingPunct="1">
        <a:spcBef>
          <a:spcPts val="187"/>
        </a:spcBef>
        <a:buClr>
          <a:schemeClr val="accent2"/>
        </a:buClr>
        <a:buSzPct val="100000"/>
        <a:buFont typeface="Courier New" pitchFamily="49" charset="0"/>
        <a:buChar char="o"/>
        <a:defRPr sz="1200" kern="1200">
          <a:solidFill>
            <a:schemeClr val="tx1"/>
          </a:solidFill>
          <a:latin typeface="+mn-lt"/>
          <a:ea typeface="+mn-ea"/>
          <a:cs typeface="+mn-cs"/>
        </a:defRPr>
      </a:lvl5pPr>
      <a:lvl6pPr marL="2245002"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84"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66"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48"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de-DE"/>
      </a:defPPr>
      <a:lvl1pPr marL="0" algn="l" defTabSz="816364" rtl="0" eaLnBrk="1" latinLnBrk="0" hangingPunct="1">
        <a:defRPr sz="1575" kern="1200">
          <a:solidFill>
            <a:schemeClr val="tx1"/>
          </a:solidFill>
          <a:latin typeface="+mn-lt"/>
          <a:ea typeface="+mn-ea"/>
          <a:cs typeface="+mn-cs"/>
        </a:defRPr>
      </a:lvl1pPr>
      <a:lvl2pPr marL="408182" algn="l" defTabSz="816364" rtl="0" eaLnBrk="1" latinLnBrk="0" hangingPunct="1">
        <a:defRPr sz="1575" kern="1200">
          <a:solidFill>
            <a:schemeClr val="tx1"/>
          </a:solidFill>
          <a:latin typeface="+mn-lt"/>
          <a:ea typeface="+mn-ea"/>
          <a:cs typeface="+mn-cs"/>
        </a:defRPr>
      </a:lvl2pPr>
      <a:lvl3pPr marL="816364" algn="l" defTabSz="816364" rtl="0" eaLnBrk="1" latinLnBrk="0" hangingPunct="1">
        <a:defRPr sz="1575" kern="1200">
          <a:solidFill>
            <a:schemeClr val="tx1"/>
          </a:solidFill>
          <a:latin typeface="+mn-lt"/>
          <a:ea typeface="+mn-ea"/>
          <a:cs typeface="+mn-cs"/>
        </a:defRPr>
      </a:lvl3pPr>
      <a:lvl4pPr marL="1224546" algn="l" defTabSz="816364" rtl="0" eaLnBrk="1" latinLnBrk="0" hangingPunct="1">
        <a:defRPr sz="1575" kern="1200">
          <a:solidFill>
            <a:schemeClr val="tx1"/>
          </a:solidFill>
          <a:latin typeface="+mn-lt"/>
          <a:ea typeface="+mn-ea"/>
          <a:cs typeface="+mn-cs"/>
        </a:defRPr>
      </a:lvl4pPr>
      <a:lvl5pPr marL="1632728" algn="l" defTabSz="816364" rtl="0" eaLnBrk="1" latinLnBrk="0" hangingPunct="1">
        <a:defRPr sz="1575" kern="1200">
          <a:solidFill>
            <a:schemeClr val="tx1"/>
          </a:solidFill>
          <a:latin typeface="+mn-lt"/>
          <a:ea typeface="+mn-ea"/>
          <a:cs typeface="+mn-cs"/>
        </a:defRPr>
      </a:lvl5pPr>
      <a:lvl6pPr marL="2040911" algn="l" defTabSz="816364" rtl="0" eaLnBrk="1" latinLnBrk="0" hangingPunct="1">
        <a:defRPr sz="1575" kern="1200">
          <a:solidFill>
            <a:schemeClr val="tx1"/>
          </a:solidFill>
          <a:latin typeface="+mn-lt"/>
          <a:ea typeface="+mn-ea"/>
          <a:cs typeface="+mn-cs"/>
        </a:defRPr>
      </a:lvl6pPr>
      <a:lvl7pPr marL="2449093" algn="l" defTabSz="816364" rtl="0" eaLnBrk="1" latinLnBrk="0" hangingPunct="1">
        <a:defRPr sz="1575" kern="1200">
          <a:solidFill>
            <a:schemeClr val="tx1"/>
          </a:solidFill>
          <a:latin typeface="+mn-lt"/>
          <a:ea typeface="+mn-ea"/>
          <a:cs typeface="+mn-cs"/>
        </a:defRPr>
      </a:lvl7pPr>
      <a:lvl8pPr marL="2857275" algn="l" defTabSz="816364" rtl="0" eaLnBrk="1" latinLnBrk="0" hangingPunct="1">
        <a:defRPr sz="1575" kern="1200">
          <a:solidFill>
            <a:schemeClr val="tx1"/>
          </a:solidFill>
          <a:latin typeface="+mn-lt"/>
          <a:ea typeface="+mn-ea"/>
          <a:cs typeface="+mn-cs"/>
        </a:defRPr>
      </a:lvl8pPr>
      <a:lvl9pPr marL="3265457" algn="l" defTabSz="816364" rtl="0" eaLnBrk="1" latinLnBrk="0" hangingPunct="1">
        <a:defRPr sz="1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E65118B-4F57-47A9-BA9F-099C16951BA6}"/>
              </a:ext>
            </a:extLst>
          </p:cNvPr>
          <p:cNvPicPr>
            <a:picLocks noChangeAspect="1"/>
          </p:cNvPicPr>
          <p:nvPr/>
        </p:nvPicPr>
        <p:blipFill>
          <a:blip r:embed="rId3"/>
          <a:stretch>
            <a:fillRect/>
          </a:stretch>
        </p:blipFill>
        <p:spPr>
          <a:xfrm>
            <a:off x="0" y="-33775"/>
            <a:ext cx="9144000" cy="5043925"/>
          </a:xfrm>
          <a:prstGeom prst="rect">
            <a:avLst/>
          </a:prstGeom>
        </p:spPr>
      </p:pic>
      <p:grpSp>
        <p:nvGrpSpPr>
          <p:cNvPr id="4" name="Group 5"/>
          <p:cNvGrpSpPr/>
          <p:nvPr/>
        </p:nvGrpSpPr>
        <p:grpSpPr>
          <a:xfrm>
            <a:off x="324001" y="0"/>
            <a:ext cx="8496000" cy="7372350"/>
            <a:chOff x="324000" y="-1"/>
            <a:chExt cx="8496000" cy="6535739"/>
          </a:xfrm>
        </p:grpSpPr>
        <p:sp>
          <p:nvSpPr>
            <p:cNvPr id="7" name="Rectangle 6"/>
            <p:cNvSpPr/>
            <p:nvPr/>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000" y="6081713"/>
              <a:ext cx="666600" cy="454025"/>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300" kern="0" dirty="0">
                <a:ea typeface="Arial Unicode MS" pitchFamily="34" charset="-128"/>
                <a:cs typeface="Arial Unicode MS" pitchFamily="34" charset="-128"/>
              </a:endParaRPr>
            </a:p>
          </p:txBody>
        </p:sp>
      </p:grpSp>
      <p:sp>
        <p:nvSpPr>
          <p:cNvPr id="2" name="Title 1"/>
          <p:cNvSpPr>
            <a:spLocks noGrp="1"/>
          </p:cNvSpPr>
          <p:nvPr>
            <p:ph type="ctrTitle"/>
          </p:nvPr>
        </p:nvSpPr>
        <p:spPr>
          <a:xfrm>
            <a:off x="432001" y="57674"/>
            <a:ext cx="8280000" cy="1447276"/>
          </a:xfrm>
        </p:spPr>
        <p:txBody>
          <a:bodyPr/>
          <a:lstStyle/>
          <a:p>
            <a:r>
              <a:rPr lang="en-US" sz="2800" dirty="0"/>
              <a:t>V</a:t>
            </a:r>
            <a:r>
              <a:rPr lang="en-US" dirty="0"/>
              <a:t>ALUATION</a:t>
            </a:r>
            <a:r>
              <a:rPr lang="en-US" sz="2800" dirty="0"/>
              <a:t> </a:t>
            </a:r>
            <a:r>
              <a:rPr lang="en-US" dirty="0"/>
              <a:t>OF</a:t>
            </a:r>
            <a:r>
              <a:rPr lang="en-US" sz="2800" dirty="0"/>
              <a:t> C</a:t>
            </a:r>
            <a:r>
              <a:rPr lang="en-US" dirty="0"/>
              <a:t>RYPTO</a:t>
            </a:r>
            <a:r>
              <a:rPr lang="en-US" sz="2800" dirty="0"/>
              <a:t> A</a:t>
            </a:r>
            <a:r>
              <a:rPr lang="en-US" dirty="0"/>
              <a:t>SSETS</a:t>
            </a:r>
            <a:r>
              <a:rPr lang="en-US" sz="2800" dirty="0"/>
              <a:t> – A C</a:t>
            </a:r>
            <a:r>
              <a:rPr lang="en-US" dirty="0"/>
              <a:t>ONCEPTUAL</a:t>
            </a:r>
            <a:r>
              <a:rPr lang="en-US" sz="2800" dirty="0"/>
              <a:t> F</a:t>
            </a:r>
            <a:r>
              <a:rPr lang="en-US" dirty="0"/>
              <a:t>RAMEWORK</a:t>
            </a:r>
            <a:r>
              <a:rPr lang="en-US" sz="2800" dirty="0"/>
              <a:t> </a:t>
            </a:r>
            <a:r>
              <a:rPr lang="en-US" dirty="0"/>
              <a:t>AND</a:t>
            </a:r>
            <a:r>
              <a:rPr lang="en-US" sz="2800" dirty="0"/>
              <a:t> C</a:t>
            </a:r>
            <a:r>
              <a:rPr lang="en-US" dirty="0"/>
              <a:t>ASE</a:t>
            </a:r>
            <a:r>
              <a:rPr lang="en-US" sz="2800" dirty="0"/>
              <a:t> A</a:t>
            </a:r>
            <a:r>
              <a:rPr lang="en-US" dirty="0"/>
              <a:t>PPLICATION</a:t>
            </a:r>
            <a:endParaRPr lang="en-US" sz="2800" dirty="0"/>
          </a:p>
        </p:txBody>
      </p:sp>
      <p:sp>
        <p:nvSpPr>
          <p:cNvPr id="5" name="Subtitle 4"/>
          <p:cNvSpPr>
            <a:spLocks noGrp="1"/>
          </p:cNvSpPr>
          <p:nvPr>
            <p:ph type="subTitle" idx="1"/>
          </p:nvPr>
        </p:nvSpPr>
        <p:spPr>
          <a:xfrm>
            <a:off x="533400" y="1809750"/>
            <a:ext cx="8280000" cy="432000"/>
          </a:xfrm>
        </p:spPr>
        <p:txBody>
          <a:bodyPr/>
          <a:lstStyle/>
          <a:p>
            <a:r>
              <a:rPr lang="en-US" sz="1400" dirty="0"/>
              <a:t>Karim Ajouaou Saidi</a:t>
            </a:r>
          </a:p>
          <a:p>
            <a:r>
              <a:rPr lang="en-US" sz="1400" dirty="0"/>
              <a:t>13</a:t>
            </a:r>
            <a:r>
              <a:rPr lang="en-US" sz="1400" baseline="30000" dirty="0"/>
              <a:t>th</a:t>
            </a:r>
            <a:r>
              <a:rPr lang="en-US" sz="1400" dirty="0"/>
              <a:t> July 2018</a:t>
            </a:r>
          </a:p>
        </p:txBody>
      </p:sp>
      <p:sp>
        <p:nvSpPr>
          <p:cNvPr id="10" name="Subtitle 4"/>
          <p:cNvSpPr txBox="1">
            <a:spLocks/>
          </p:cNvSpPr>
          <p:nvPr/>
        </p:nvSpPr>
        <p:spPr bwMode="gray">
          <a:xfrm>
            <a:off x="513001" y="1346623"/>
            <a:ext cx="8280000" cy="432000"/>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kern="1200">
                <a:solidFill>
                  <a:sysClr val="windowText" lastClr="000000"/>
                </a:solidFill>
                <a:latin typeface="+mn-lt"/>
                <a:ea typeface="+mn-ea"/>
                <a:cs typeface="+mn-cs"/>
              </a:defRPr>
            </a:lvl1pPr>
            <a:lvl2pPr marL="457200" indent="0" algn="ctr" defTabSz="816364" rtl="0" eaLnBrk="1" latinLnBrk="0" hangingPunct="1">
              <a:spcBef>
                <a:spcPts val="450"/>
              </a:spcBef>
              <a:buClr>
                <a:schemeClr val="accent1"/>
              </a:buClr>
              <a:buSzPct val="80000"/>
              <a:buFont typeface="Wingdings" pitchFamily="2" charset="2"/>
              <a:buNone/>
              <a:defRPr sz="1500" kern="1200">
                <a:solidFill>
                  <a:schemeClr val="tx1">
                    <a:tint val="75000"/>
                  </a:schemeClr>
                </a:solidFill>
                <a:latin typeface="+mn-lt"/>
                <a:ea typeface="+mn-ea"/>
                <a:cs typeface="+mn-cs"/>
              </a:defRPr>
            </a:lvl2pPr>
            <a:lvl3pPr marL="914400" indent="0" algn="ctr" defTabSz="816364" rtl="0" eaLnBrk="1" latinLnBrk="0" hangingPunct="1">
              <a:spcBef>
                <a:spcPts val="300"/>
              </a:spcBef>
              <a:buClr>
                <a:schemeClr val="accent1"/>
              </a:buClr>
              <a:buSzPct val="100000"/>
              <a:buFont typeface="Wingdings" pitchFamily="2" charset="2"/>
              <a:buNone/>
              <a:defRPr sz="1350" kern="1200">
                <a:solidFill>
                  <a:schemeClr val="tx1">
                    <a:tint val="75000"/>
                  </a:schemeClr>
                </a:solidFill>
                <a:latin typeface="+mn-lt"/>
                <a:ea typeface="+mn-ea"/>
                <a:cs typeface="+mn-cs"/>
              </a:defRPr>
            </a:lvl3pPr>
            <a:lvl4pPr marL="1371600" indent="0" algn="ctr" defTabSz="816364" rtl="0" eaLnBrk="1" latinLnBrk="0" hangingPunct="1">
              <a:spcBef>
                <a:spcPts val="300"/>
              </a:spcBef>
              <a:buClr>
                <a:schemeClr val="accent2"/>
              </a:buClr>
              <a:buSzPct val="100000"/>
              <a:buFont typeface="Arial" pitchFamily="34" charset="0"/>
              <a:buNone/>
              <a:defRPr sz="1350" kern="1200">
                <a:solidFill>
                  <a:schemeClr val="tx1">
                    <a:tint val="75000"/>
                  </a:schemeClr>
                </a:solidFill>
                <a:latin typeface="+mn-lt"/>
                <a:ea typeface="+mn-ea"/>
                <a:cs typeface="+mn-cs"/>
              </a:defRPr>
            </a:lvl4pPr>
            <a:lvl5pPr marL="1828800" indent="0" algn="ctr" defTabSz="816364" rtl="0" eaLnBrk="1" latinLnBrk="0" hangingPunct="1">
              <a:spcBef>
                <a:spcPts val="187"/>
              </a:spcBef>
              <a:buClr>
                <a:schemeClr val="accent2"/>
              </a:buClr>
              <a:buSzPct val="100000"/>
              <a:buFont typeface="Courier New" pitchFamily="49" charset="0"/>
              <a:buNone/>
              <a:defRPr sz="1200" kern="1200">
                <a:solidFill>
                  <a:schemeClr val="tx1">
                    <a:tint val="75000"/>
                  </a:schemeClr>
                </a:solidFill>
                <a:latin typeface="+mn-lt"/>
                <a:ea typeface="+mn-ea"/>
                <a:cs typeface="+mn-cs"/>
              </a:defRPr>
            </a:lvl5pPr>
            <a:lvl6pPr marL="2286000" indent="0" algn="ctr" defTabSz="816364"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743200" indent="0" algn="ctr" defTabSz="816364"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3200400" indent="0" algn="ctr" defTabSz="816364"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657600" indent="0" algn="ctr" defTabSz="816364"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de-DE" sz="1400" b="1" dirty="0" err="1"/>
              <a:t>Presentation</a:t>
            </a:r>
            <a:r>
              <a:rPr lang="de-DE" sz="1400" b="1" dirty="0"/>
              <a:t> of </a:t>
            </a:r>
            <a:r>
              <a:rPr lang="de-DE" sz="1400" b="1" dirty="0" err="1"/>
              <a:t>the</a:t>
            </a:r>
            <a:r>
              <a:rPr lang="de-DE" sz="1400" b="1" dirty="0"/>
              <a:t> </a:t>
            </a:r>
            <a:r>
              <a:rPr lang="de-DE" sz="1400" b="1" dirty="0" err="1"/>
              <a:t>research</a:t>
            </a:r>
            <a:r>
              <a:rPr lang="de-DE" sz="1400" b="1" dirty="0"/>
              <a:t> </a:t>
            </a:r>
            <a:r>
              <a:rPr lang="de-DE" sz="1400" b="1" dirty="0" err="1"/>
              <a:t>approach</a:t>
            </a:r>
            <a:endParaRPr lang="en-US" sz="1400" b="1" dirty="0"/>
          </a:p>
        </p:txBody>
      </p:sp>
    </p:spTree>
    <p:extLst>
      <p:ext uri="{BB962C8B-B14F-4D97-AF65-F5344CB8AC3E}">
        <p14:creationId xmlns:p14="http://schemas.microsoft.com/office/powerpoint/2010/main" val="41394806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Outline</a:t>
            </a:r>
          </a:p>
        </p:txBody>
      </p:sp>
      <p:sp>
        <p:nvSpPr>
          <p:cNvPr id="3" name="Textplatzhalter 2"/>
          <p:cNvSpPr>
            <a:spLocks noGrp="1"/>
          </p:cNvSpPr>
          <p:nvPr>
            <p:ph type="body" sz="quarter" idx="10"/>
          </p:nvPr>
        </p:nvSpPr>
        <p:spPr>
          <a:xfrm>
            <a:off x="457200" y="1428750"/>
            <a:ext cx="7517296" cy="2341336"/>
          </a:xfrm>
        </p:spPr>
        <p:txBody>
          <a:bodyPr/>
          <a:lstStyle/>
          <a:p>
            <a:pPr marL="649314" lvl="2" indent="-514350">
              <a:spcBef>
                <a:spcPts val="0"/>
              </a:spcBef>
              <a:spcAft>
                <a:spcPts val="1200"/>
              </a:spcAft>
              <a:buFont typeface="+mj-lt"/>
              <a:buAutoNum type="romanUcPeriod"/>
            </a:pPr>
            <a:endParaRPr lang="en-US" sz="2000" dirty="0"/>
          </a:p>
          <a:p>
            <a:pPr marL="649314" lvl="2" indent="-514350">
              <a:spcBef>
                <a:spcPts val="0"/>
              </a:spcBef>
              <a:spcAft>
                <a:spcPts val="1200"/>
              </a:spcAft>
              <a:buFont typeface="+mj-lt"/>
              <a:buAutoNum type="romanUcPeriod"/>
            </a:pPr>
            <a:r>
              <a:rPr lang="en-US" sz="2000" dirty="0"/>
              <a:t>Introduction to the topic</a:t>
            </a:r>
          </a:p>
          <a:p>
            <a:pPr marL="649314" lvl="2" indent="-514350">
              <a:spcBef>
                <a:spcPts val="0"/>
              </a:spcBef>
              <a:spcAft>
                <a:spcPts val="1200"/>
              </a:spcAft>
              <a:buFont typeface="+mj-lt"/>
              <a:buAutoNum type="romanUcPeriod"/>
            </a:pPr>
            <a:r>
              <a:rPr lang="en-US" sz="2000" dirty="0"/>
              <a:t>Research approach </a:t>
            </a:r>
          </a:p>
          <a:p>
            <a:pPr marL="649314" lvl="2" indent="-514350">
              <a:spcBef>
                <a:spcPts val="0"/>
              </a:spcBef>
              <a:spcAft>
                <a:spcPts val="600"/>
              </a:spcAft>
              <a:buFont typeface="+mj-lt"/>
              <a:buAutoNum type="romanUcPeriod"/>
            </a:pPr>
            <a:r>
              <a:rPr lang="en-US" sz="2000" dirty="0"/>
              <a:t>Key findings	</a:t>
            </a:r>
          </a:p>
        </p:txBody>
      </p:sp>
    </p:spTree>
    <p:extLst>
      <p:ext uri="{BB962C8B-B14F-4D97-AF65-F5344CB8AC3E}">
        <p14:creationId xmlns:p14="http://schemas.microsoft.com/office/powerpoint/2010/main" val="312770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50F0F-CB9E-492E-A3C3-7568996FE755}"/>
              </a:ext>
            </a:extLst>
          </p:cNvPr>
          <p:cNvSpPr>
            <a:spLocks noGrp="1"/>
          </p:cNvSpPr>
          <p:nvPr>
            <p:ph type="title"/>
          </p:nvPr>
        </p:nvSpPr>
        <p:spPr/>
        <p:txBody>
          <a:bodyPr/>
          <a:lstStyle/>
          <a:p>
            <a:r>
              <a:rPr lang="de-DE" dirty="0" err="1"/>
              <a:t>Introduction</a:t>
            </a:r>
            <a:r>
              <a:rPr lang="de-DE" dirty="0"/>
              <a:t> to </a:t>
            </a:r>
            <a:r>
              <a:rPr lang="de-DE" dirty="0" err="1"/>
              <a:t>the</a:t>
            </a:r>
            <a:r>
              <a:rPr lang="de-DE" dirty="0"/>
              <a:t> </a:t>
            </a:r>
            <a:r>
              <a:rPr lang="de-DE" dirty="0" err="1"/>
              <a:t>topic</a:t>
            </a:r>
            <a:endParaRPr lang="de-DE" dirty="0"/>
          </a:p>
        </p:txBody>
      </p:sp>
      <p:sp>
        <p:nvSpPr>
          <p:cNvPr id="3" name="Textplatzhalter 2">
            <a:extLst>
              <a:ext uri="{FF2B5EF4-FFF2-40B4-BE49-F238E27FC236}">
                <a16:creationId xmlns:a16="http://schemas.microsoft.com/office/drawing/2014/main" id="{4D2DAB3E-F3D0-49B1-BA68-AA7897B0288B}"/>
              </a:ext>
            </a:extLst>
          </p:cNvPr>
          <p:cNvSpPr>
            <a:spLocks noGrp="1"/>
          </p:cNvSpPr>
          <p:nvPr>
            <p:ph type="body" sz="quarter" idx="10"/>
          </p:nvPr>
        </p:nvSpPr>
        <p:spPr>
          <a:xfrm>
            <a:off x="242937" y="1344215"/>
            <a:ext cx="8656646" cy="1227535"/>
          </a:xfrm>
        </p:spPr>
        <p:txBody>
          <a:bodyPr/>
          <a:lstStyle/>
          <a:p>
            <a:r>
              <a:rPr lang="de-DE" dirty="0"/>
              <a:t>Definition of </a:t>
            </a:r>
            <a:r>
              <a:rPr lang="de-DE" dirty="0" err="1"/>
              <a:t>the</a:t>
            </a:r>
            <a:r>
              <a:rPr lang="de-DE" dirty="0"/>
              <a:t> </a:t>
            </a:r>
            <a:r>
              <a:rPr lang="de-DE" dirty="0" err="1"/>
              <a:t>topic</a:t>
            </a:r>
            <a:r>
              <a:rPr lang="de-DE" dirty="0"/>
              <a:t>: </a:t>
            </a:r>
          </a:p>
          <a:p>
            <a:r>
              <a:rPr lang="en-US" sz="1800" dirty="0"/>
              <a:t>Valuation of crypto assets: A conceptual framework and case application</a:t>
            </a:r>
          </a:p>
        </p:txBody>
      </p:sp>
      <p:sp>
        <p:nvSpPr>
          <p:cNvPr id="4" name="Textplatzhalter 2">
            <a:extLst>
              <a:ext uri="{FF2B5EF4-FFF2-40B4-BE49-F238E27FC236}">
                <a16:creationId xmlns:a16="http://schemas.microsoft.com/office/drawing/2014/main" id="{EA62E1FA-B9B7-414C-A97E-71C403C47A93}"/>
              </a:ext>
            </a:extLst>
          </p:cNvPr>
          <p:cNvSpPr txBox="1">
            <a:spLocks/>
          </p:cNvSpPr>
          <p:nvPr/>
        </p:nvSpPr>
        <p:spPr bwMode="gray">
          <a:xfrm>
            <a:off x="264968" y="2495550"/>
            <a:ext cx="8656646" cy="3293270"/>
          </a:xfrm>
          <a:prstGeom prst="rect">
            <a:avLst/>
          </a:prstGeom>
        </p:spPr>
        <p:txBody>
          <a:bodyPr vert="horz" lIns="0" tIns="0" rIns="0" bIns="0" rtlCol="0">
            <a:noAutofit/>
          </a:bodyPr>
          <a:lstStyle>
            <a:lvl1pPr marL="0" indent="0" algn="l" defTabSz="816364" rtl="0" eaLnBrk="1" latinLnBrk="0" hangingPunct="1">
              <a:spcBef>
                <a:spcPts val="1800"/>
              </a:spcBef>
              <a:buClr>
                <a:schemeClr val="accent1"/>
              </a:buClr>
              <a:buSzPct val="80000"/>
              <a:buFontTx/>
              <a:buNone/>
              <a:defRPr sz="1500" b="1" kern="1200">
                <a:solidFill>
                  <a:schemeClr val="tx1"/>
                </a:solidFill>
                <a:latin typeface="+mn-lt"/>
                <a:ea typeface="+mn-ea"/>
                <a:cs typeface="+mn-cs"/>
              </a:defRPr>
            </a:lvl1pPr>
            <a:lvl2pPr marL="0" indent="0" algn="l" defTabSz="816364" rtl="0" eaLnBrk="1" latinLnBrk="0" hangingPunct="1">
              <a:spcBef>
                <a:spcPts val="450"/>
              </a:spcBef>
              <a:buClr>
                <a:schemeClr val="accent1"/>
              </a:buClr>
              <a:buSzPct val="80000"/>
              <a:buFont typeface="Wingdings" pitchFamily="2" charset="2"/>
              <a:buNone/>
              <a:defRPr sz="1500" kern="1200">
                <a:solidFill>
                  <a:schemeClr val="tx1"/>
                </a:solidFill>
                <a:latin typeface="+mn-lt"/>
                <a:ea typeface="+mn-ea"/>
                <a:cs typeface="+mn-cs"/>
              </a:defRPr>
            </a:lvl2pPr>
            <a:lvl3pPr marL="134964" indent="-134964" algn="l" defTabSz="816364" rtl="0" eaLnBrk="1" latinLnBrk="0" hangingPunct="1">
              <a:spcBef>
                <a:spcPts val="300"/>
              </a:spcBef>
              <a:buClr>
                <a:schemeClr val="accent1"/>
              </a:buClr>
              <a:buSzPct val="100000"/>
              <a:buFont typeface="Wingdings" pitchFamily="2" charset="2"/>
              <a:buChar char=""/>
              <a:defRPr sz="1350" kern="1200">
                <a:solidFill>
                  <a:schemeClr val="tx1"/>
                </a:solidFill>
                <a:latin typeface="+mn-lt"/>
                <a:ea typeface="+mn-ea"/>
                <a:cs typeface="+mn-cs"/>
              </a:defRPr>
            </a:lvl3pPr>
            <a:lvl4pPr marL="269928" indent="-134964" algn="l" defTabSz="816364" rtl="0" eaLnBrk="1" latinLnBrk="0" hangingPunct="1">
              <a:spcBef>
                <a:spcPts val="300"/>
              </a:spcBef>
              <a:buClr>
                <a:schemeClr val="accent2"/>
              </a:buClr>
              <a:buSzPct val="100000"/>
              <a:buFont typeface="Arial" pitchFamily="34" charset="0"/>
              <a:buChar char="–"/>
              <a:defRPr sz="1350" kern="1200">
                <a:solidFill>
                  <a:schemeClr val="tx1"/>
                </a:solidFill>
                <a:latin typeface="+mn-lt"/>
                <a:ea typeface="+mn-ea"/>
                <a:cs typeface="+mn-cs"/>
              </a:defRPr>
            </a:lvl4pPr>
            <a:lvl5pPr marL="404892" indent="-134964" algn="l" defTabSz="816364" rtl="0" eaLnBrk="1" latinLnBrk="0" hangingPunct="1">
              <a:spcBef>
                <a:spcPts val="187"/>
              </a:spcBef>
              <a:buClr>
                <a:schemeClr val="accent2"/>
              </a:buClr>
              <a:buSzPct val="100000"/>
              <a:buFont typeface="Courier New" pitchFamily="49" charset="0"/>
              <a:buChar char="o"/>
              <a:defRPr sz="1200" kern="1200">
                <a:solidFill>
                  <a:schemeClr val="tx1"/>
                </a:solidFill>
                <a:latin typeface="+mn-lt"/>
                <a:ea typeface="+mn-ea"/>
                <a:cs typeface="+mn-cs"/>
              </a:defRPr>
            </a:lvl5pPr>
            <a:lvl6pPr marL="2245002"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84"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66"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48"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dirty="0"/>
              <a:t>Crypto assets: </a:t>
            </a:r>
            <a:r>
              <a:rPr lang="en-US" b="0" dirty="0"/>
              <a:t>digital assets recorded on a distributed ledger (blockchain),                                     4 types: Crypto-currencies, utility tokens, security tokens, asset backed tokens</a:t>
            </a:r>
          </a:p>
          <a:p>
            <a:pPr marL="285750" indent="-285750">
              <a:buFont typeface="Wingdings" panose="05000000000000000000" pitchFamily="2" charset="2"/>
              <a:buChar char="Ø"/>
            </a:pPr>
            <a:r>
              <a:rPr lang="en-US" dirty="0"/>
              <a:t>Valuation: </a:t>
            </a:r>
            <a:r>
              <a:rPr lang="en-US" b="0" dirty="0"/>
              <a:t>Determining the fundamental value of an asset</a:t>
            </a:r>
          </a:p>
        </p:txBody>
      </p:sp>
    </p:spTree>
    <p:extLst>
      <p:ext uri="{BB962C8B-B14F-4D97-AF65-F5344CB8AC3E}">
        <p14:creationId xmlns:p14="http://schemas.microsoft.com/office/powerpoint/2010/main" val="21340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50F0F-CB9E-492E-A3C3-7568996FE755}"/>
              </a:ext>
            </a:extLst>
          </p:cNvPr>
          <p:cNvSpPr>
            <a:spLocks noGrp="1"/>
          </p:cNvSpPr>
          <p:nvPr>
            <p:ph type="title"/>
          </p:nvPr>
        </p:nvSpPr>
        <p:spPr>
          <a:xfrm>
            <a:off x="242937" y="243000"/>
            <a:ext cx="8656646" cy="567000"/>
          </a:xfrm>
        </p:spPr>
        <p:txBody>
          <a:bodyPr/>
          <a:lstStyle/>
          <a:p>
            <a:r>
              <a:rPr lang="de-DE" dirty="0" err="1"/>
              <a:t>Introduction</a:t>
            </a:r>
            <a:r>
              <a:rPr lang="de-DE" dirty="0"/>
              <a:t> to </a:t>
            </a:r>
            <a:r>
              <a:rPr lang="de-DE" dirty="0" err="1"/>
              <a:t>the</a:t>
            </a:r>
            <a:r>
              <a:rPr lang="de-DE" dirty="0"/>
              <a:t> </a:t>
            </a:r>
            <a:r>
              <a:rPr lang="de-DE" dirty="0" err="1"/>
              <a:t>topic</a:t>
            </a:r>
            <a:endParaRPr lang="de-DE" dirty="0"/>
          </a:p>
        </p:txBody>
      </p:sp>
      <p:sp>
        <p:nvSpPr>
          <p:cNvPr id="3" name="Textplatzhalter 2">
            <a:extLst>
              <a:ext uri="{FF2B5EF4-FFF2-40B4-BE49-F238E27FC236}">
                <a16:creationId xmlns:a16="http://schemas.microsoft.com/office/drawing/2014/main" id="{4D2DAB3E-F3D0-49B1-BA68-AA7897B0288B}"/>
              </a:ext>
            </a:extLst>
          </p:cNvPr>
          <p:cNvSpPr>
            <a:spLocks noGrp="1"/>
          </p:cNvSpPr>
          <p:nvPr>
            <p:ph type="body" sz="quarter" idx="10"/>
          </p:nvPr>
        </p:nvSpPr>
        <p:spPr>
          <a:xfrm>
            <a:off x="304800" y="1028700"/>
            <a:ext cx="8656646" cy="4114800"/>
          </a:xfrm>
        </p:spPr>
        <p:txBody>
          <a:bodyPr/>
          <a:lstStyle/>
          <a:p>
            <a:r>
              <a:rPr lang="de-DE" dirty="0"/>
              <a:t>Motivation:</a:t>
            </a:r>
          </a:p>
        </p:txBody>
      </p:sp>
      <p:grpSp>
        <p:nvGrpSpPr>
          <p:cNvPr id="5" name="Gruppieren 4">
            <a:extLst>
              <a:ext uri="{FF2B5EF4-FFF2-40B4-BE49-F238E27FC236}">
                <a16:creationId xmlns:a16="http://schemas.microsoft.com/office/drawing/2014/main" id="{DA74BBCA-8FA2-4DF5-A0C5-0AAFCE1AC0BF}"/>
              </a:ext>
            </a:extLst>
          </p:cNvPr>
          <p:cNvGrpSpPr/>
          <p:nvPr/>
        </p:nvGrpSpPr>
        <p:grpSpPr>
          <a:xfrm>
            <a:off x="102381" y="1322618"/>
            <a:ext cx="8859065" cy="4297132"/>
            <a:chOff x="102381" y="1322618"/>
            <a:chExt cx="8859065" cy="4297132"/>
          </a:xfrm>
        </p:grpSpPr>
        <p:grpSp>
          <p:nvGrpSpPr>
            <p:cNvPr id="8" name="Gruppieren 7">
              <a:extLst>
                <a:ext uri="{FF2B5EF4-FFF2-40B4-BE49-F238E27FC236}">
                  <a16:creationId xmlns:a16="http://schemas.microsoft.com/office/drawing/2014/main" id="{F28F3E6E-E1E2-44B9-9BAD-27B56B1CA810}"/>
                </a:ext>
              </a:extLst>
            </p:cNvPr>
            <p:cNvGrpSpPr/>
            <p:nvPr/>
          </p:nvGrpSpPr>
          <p:grpSpPr>
            <a:xfrm>
              <a:off x="102381" y="1322618"/>
              <a:ext cx="8656646" cy="3136156"/>
              <a:chOff x="98225" y="1492994"/>
              <a:chExt cx="8807476" cy="3238176"/>
            </a:xfrm>
          </p:grpSpPr>
          <p:pic>
            <p:nvPicPr>
              <p:cNvPr id="4" name="Grafik 3">
                <a:extLst>
                  <a:ext uri="{FF2B5EF4-FFF2-40B4-BE49-F238E27FC236}">
                    <a16:creationId xmlns:a16="http://schemas.microsoft.com/office/drawing/2014/main" id="{139A422A-D598-4B98-94CA-5EF289285863}"/>
                  </a:ext>
                </a:extLst>
              </p:cNvPr>
              <p:cNvPicPr>
                <a:picLocks noChangeAspect="1"/>
              </p:cNvPicPr>
              <p:nvPr/>
            </p:nvPicPr>
            <p:blipFill>
              <a:blip r:embed="rId2"/>
              <a:stretch>
                <a:fillRect/>
              </a:stretch>
            </p:blipFill>
            <p:spPr>
              <a:xfrm>
                <a:off x="98225" y="1492994"/>
                <a:ext cx="8807476" cy="3238176"/>
              </a:xfrm>
              <a:prstGeom prst="rect">
                <a:avLst/>
              </a:prstGeom>
            </p:spPr>
          </p:pic>
          <p:pic>
            <p:nvPicPr>
              <p:cNvPr id="6" name="Grafik 5">
                <a:extLst>
                  <a:ext uri="{FF2B5EF4-FFF2-40B4-BE49-F238E27FC236}">
                    <a16:creationId xmlns:a16="http://schemas.microsoft.com/office/drawing/2014/main" id="{6EFD3193-96A1-4E62-9D35-E8EE07A71B13}"/>
                  </a:ext>
                </a:extLst>
              </p:cNvPr>
              <p:cNvPicPr>
                <a:picLocks noChangeAspect="1"/>
              </p:cNvPicPr>
              <p:nvPr/>
            </p:nvPicPr>
            <p:blipFill>
              <a:blip r:embed="rId3"/>
              <a:stretch>
                <a:fillRect/>
              </a:stretch>
            </p:blipFill>
            <p:spPr>
              <a:xfrm>
                <a:off x="2895600" y="3943350"/>
                <a:ext cx="997546" cy="432582"/>
              </a:xfrm>
              <a:prstGeom prst="rect">
                <a:avLst/>
              </a:prstGeom>
            </p:spPr>
          </p:pic>
          <p:pic>
            <p:nvPicPr>
              <p:cNvPr id="7" name="Grafik 6">
                <a:extLst>
                  <a:ext uri="{FF2B5EF4-FFF2-40B4-BE49-F238E27FC236}">
                    <a16:creationId xmlns:a16="http://schemas.microsoft.com/office/drawing/2014/main" id="{42FEF385-B375-45BC-B65A-02F106051E43}"/>
                  </a:ext>
                </a:extLst>
              </p:cNvPr>
              <p:cNvPicPr>
                <a:picLocks noChangeAspect="1"/>
              </p:cNvPicPr>
              <p:nvPr/>
            </p:nvPicPr>
            <p:blipFill>
              <a:blip r:embed="rId4"/>
              <a:stretch>
                <a:fillRect/>
              </a:stretch>
            </p:blipFill>
            <p:spPr>
              <a:xfrm>
                <a:off x="6629400" y="1504950"/>
                <a:ext cx="997546" cy="433323"/>
              </a:xfrm>
              <a:prstGeom prst="rect">
                <a:avLst/>
              </a:prstGeom>
            </p:spPr>
          </p:pic>
        </p:grpSp>
        <p:sp>
          <p:nvSpPr>
            <p:cNvPr id="9" name="Textplatzhalter 2">
              <a:extLst>
                <a:ext uri="{FF2B5EF4-FFF2-40B4-BE49-F238E27FC236}">
                  <a16:creationId xmlns:a16="http://schemas.microsoft.com/office/drawing/2014/main" id="{6F086D1E-BDFF-4809-A711-9D1B5CCC4600}"/>
                </a:ext>
              </a:extLst>
            </p:cNvPr>
            <p:cNvSpPr txBox="1">
              <a:spLocks/>
            </p:cNvSpPr>
            <p:nvPr/>
          </p:nvSpPr>
          <p:spPr bwMode="gray">
            <a:xfrm>
              <a:off x="304800" y="1504950"/>
              <a:ext cx="8656646" cy="4114800"/>
            </a:xfrm>
            <a:prstGeom prst="rect">
              <a:avLst/>
            </a:prstGeom>
          </p:spPr>
          <p:txBody>
            <a:bodyPr vert="horz" lIns="0" tIns="0" rIns="0" bIns="0" rtlCol="0">
              <a:noAutofit/>
            </a:bodyPr>
            <a:lstStyle>
              <a:lvl1pPr marL="0" indent="0" algn="l" defTabSz="816364" rtl="0" eaLnBrk="1" latinLnBrk="0" hangingPunct="1">
                <a:spcBef>
                  <a:spcPts val="1800"/>
                </a:spcBef>
                <a:buClr>
                  <a:schemeClr val="accent1"/>
                </a:buClr>
                <a:buSzPct val="80000"/>
                <a:buFontTx/>
                <a:buNone/>
                <a:defRPr sz="1500" b="1" kern="1200">
                  <a:solidFill>
                    <a:schemeClr val="tx1"/>
                  </a:solidFill>
                  <a:latin typeface="+mn-lt"/>
                  <a:ea typeface="+mn-ea"/>
                  <a:cs typeface="+mn-cs"/>
                </a:defRPr>
              </a:lvl1pPr>
              <a:lvl2pPr marL="0" indent="0" algn="l" defTabSz="816364" rtl="0" eaLnBrk="1" latinLnBrk="0" hangingPunct="1">
                <a:spcBef>
                  <a:spcPts val="450"/>
                </a:spcBef>
                <a:buClr>
                  <a:schemeClr val="accent1"/>
                </a:buClr>
                <a:buSzPct val="80000"/>
                <a:buFont typeface="Wingdings" pitchFamily="2" charset="2"/>
                <a:buNone/>
                <a:defRPr sz="1500" kern="1200">
                  <a:solidFill>
                    <a:schemeClr val="tx1"/>
                  </a:solidFill>
                  <a:latin typeface="+mn-lt"/>
                  <a:ea typeface="+mn-ea"/>
                  <a:cs typeface="+mn-cs"/>
                </a:defRPr>
              </a:lvl2pPr>
              <a:lvl3pPr marL="134964" indent="-134964" algn="l" defTabSz="816364" rtl="0" eaLnBrk="1" latinLnBrk="0" hangingPunct="1">
                <a:spcBef>
                  <a:spcPts val="300"/>
                </a:spcBef>
                <a:buClr>
                  <a:schemeClr val="accent1"/>
                </a:buClr>
                <a:buSzPct val="100000"/>
                <a:buFont typeface="Wingdings" pitchFamily="2" charset="2"/>
                <a:buChar char=""/>
                <a:defRPr sz="1350" kern="1200">
                  <a:solidFill>
                    <a:schemeClr val="tx1"/>
                  </a:solidFill>
                  <a:latin typeface="+mn-lt"/>
                  <a:ea typeface="+mn-ea"/>
                  <a:cs typeface="+mn-cs"/>
                </a:defRPr>
              </a:lvl3pPr>
              <a:lvl4pPr marL="269928" indent="-134964" algn="l" defTabSz="816364" rtl="0" eaLnBrk="1" latinLnBrk="0" hangingPunct="1">
                <a:spcBef>
                  <a:spcPts val="300"/>
                </a:spcBef>
                <a:buClr>
                  <a:schemeClr val="accent2"/>
                </a:buClr>
                <a:buSzPct val="100000"/>
                <a:buFont typeface="Arial" pitchFamily="34" charset="0"/>
                <a:buChar char="–"/>
                <a:defRPr sz="1350" kern="1200">
                  <a:solidFill>
                    <a:schemeClr val="tx1"/>
                  </a:solidFill>
                  <a:latin typeface="+mn-lt"/>
                  <a:ea typeface="+mn-ea"/>
                  <a:cs typeface="+mn-cs"/>
                </a:defRPr>
              </a:lvl4pPr>
              <a:lvl5pPr marL="404892" indent="-134964" algn="l" defTabSz="816364" rtl="0" eaLnBrk="1" latinLnBrk="0" hangingPunct="1">
                <a:spcBef>
                  <a:spcPts val="187"/>
                </a:spcBef>
                <a:buClr>
                  <a:schemeClr val="accent2"/>
                </a:buClr>
                <a:buSzPct val="100000"/>
                <a:buFont typeface="Courier New" pitchFamily="49" charset="0"/>
                <a:buChar char="o"/>
                <a:defRPr sz="1200" kern="1200">
                  <a:solidFill>
                    <a:schemeClr val="tx1"/>
                  </a:solidFill>
                  <a:latin typeface="+mn-lt"/>
                  <a:ea typeface="+mn-ea"/>
                  <a:cs typeface="+mn-cs"/>
                </a:defRPr>
              </a:lvl5pPr>
              <a:lvl6pPr marL="2245002"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84"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66"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48"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de-DE" dirty="0"/>
            </a:p>
            <a:p>
              <a:endParaRPr lang="de-DE" dirty="0"/>
            </a:p>
            <a:p>
              <a:endParaRPr lang="de-DE" dirty="0"/>
            </a:p>
            <a:p>
              <a:endParaRPr lang="de-DE" dirty="0"/>
            </a:p>
            <a:p>
              <a:endParaRPr lang="de-DE" dirty="0"/>
            </a:p>
            <a:p>
              <a:endParaRPr lang="de-DE" dirty="0"/>
            </a:p>
            <a:p>
              <a:endParaRPr lang="de-DE" sz="500" dirty="0"/>
            </a:p>
            <a:p>
              <a:pPr algn="ctr"/>
              <a:r>
                <a:rPr lang="de-DE" sz="1100" dirty="0"/>
                <a:t>Bitcoin </a:t>
              </a:r>
              <a:r>
                <a:rPr lang="de-DE" sz="1100" dirty="0" err="1"/>
                <a:t>price</a:t>
              </a:r>
              <a:r>
                <a:rPr lang="de-DE" sz="1100" dirty="0"/>
                <a:t> </a:t>
              </a:r>
              <a:r>
                <a:rPr lang="de-DE" sz="1100" dirty="0" err="1"/>
                <a:t>July</a:t>
              </a:r>
              <a:r>
                <a:rPr lang="de-DE" sz="1100" dirty="0"/>
                <a:t> 2016 – May 2018 (</a:t>
              </a:r>
              <a:r>
                <a:rPr lang="de-DE" sz="1100" dirty="0" err="1"/>
                <a:t>source</a:t>
              </a:r>
              <a:r>
                <a:rPr lang="de-DE" sz="1100" dirty="0"/>
                <a:t>: blockchain.info)</a:t>
              </a:r>
            </a:p>
            <a:p>
              <a:pPr marL="285750" indent="-285750">
                <a:buFont typeface="Wingdings" panose="05000000000000000000" pitchFamily="2" charset="2"/>
                <a:buChar char="§"/>
              </a:pPr>
              <a:endParaRPr lang="de-DE" dirty="0"/>
            </a:p>
          </p:txBody>
        </p:sp>
      </p:grpSp>
      <p:pic>
        <p:nvPicPr>
          <p:cNvPr id="1026" name="Picture 2" descr="Bildergebnis fÃ¼r whatsapp smiley thinking">
            <a:extLst>
              <a:ext uri="{FF2B5EF4-FFF2-40B4-BE49-F238E27FC236}">
                <a16:creationId xmlns:a16="http://schemas.microsoft.com/office/drawing/2014/main" id="{7F74DB59-42DB-4F4A-8AF5-EEBEEFE08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410" y="2251506"/>
            <a:ext cx="1061112" cy="1061112"/>
          </a:xfrm>
          <a:prstGeom prst="rect">
            <a:avLst/>
          </a:prstGeom>
          <a:noFill/>
          <a:extLst>
            <a:ext uri="{909E8E84-426E-40DD-AFC4-6F175D3DCCD1}">
              <a14:hiddenFill xmlns:a14="http://schemas.microsoft.com/office/drawing/2010/main">
                <a:solidFill>
                  <a:srgbClr val="FFFFFF"/>
                </a:solidFill>
              </a14:hiddenFill>
            </a:ext>
          </a:extLst>
        </p:spPr>
      </p:pic>
      <p:sp>
        <p:nvSpPr>
          <p:cNvPr id="10" name="Denkblase: wolkenförmig 9">
            <a:extLst>
              <a:ext uri="{FF2B5EF4-FFF2-40B4-BE49-F238E27FC236}">
                <a16:creationId xmlns:a16="http://schemas.microsoft.com/office/drawing/2014/main" id="{A7E710F7-4FD3-4D20-BDE2-89789080A47C}"/>
              </a:ext>
            </a:extLst>
          </p:cNvPr>
          <p:cNvSpPr/>
          <p:nvPr/>
        </p:nvSpPr>
        <p:spPr bwMode="gray">
          <a:xfrm rot="17250931">
            <a:off x="3248103" y="987238"/>
            <a:ext cx="2012054" cy="2006562"/>
          </a:xfrm>
          <a:prstGeom prst="cloudCallout">
            <a:avLst/>
          </a:prstGeom>
          <a:solidFill>
            <a:srgbClr val="FFE29B"/>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Textfeld 10">
            <a:extLst>
              <a:ext uri="{FF2B5EF4-FFF2-40B4-BE49-F238E27FC236}">
                <a16:creationId xmlns:a16="http://schemas.microsoft.com/office/drawing/2014/main" id="{B316F9CA-1BBA-4B40-BFFD-CBA352959789}"/>
              </a:ext>
            </a:extLst>
          </p:cNvPr>
          <p:cNvSpPr txBox="1"/>
          <p:nvPr/>
        </p:nvSpPr>
        <p:spPr>
          <a:xfrm>
            <a:off x="3492130" y="1504950"/>
            <a:ext cx="1524000" cy="1107996"/>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de-DE" sz="1800" kern="0" dirty="0">
                <a:ea typeface="Arial Unicode MS" pitchFamily="34" charset="-128"/>
                <a:cs typeface="Arial Unicode MS" pitchFamily="34" charset="-128"/>
              </a:rPr>
              <a:t>Do </a:t>
            </a:r>
            <a:r>
              <a:rPr lang="de-DE" sz="1800" kern="0" dirty="0" err="1">
                <a:ea typeface="Arial Unicode MS" pitchFamily="34" charset="-128"/>
                <a:cs typeface="Arial Unicode MS" pitchFamily="34" charset="-128"/>
              </a:rPr>
              <a:t>these</a:t>
            </a:r>
            <a:r>
              <a:rPr lang="de-DE" sz="1800" kern="0" dirty="0">
                <a:ea typeface="Arial Unicode MS" pitchFamily="34" charset="-128"/>
                <a:cs typeface="Arial Unicode MS" pitchFamily="34" charset="-128"/>
              </a:rPr>
              <a:t> </a:t>
            </a:r>
            <a:r>
              <a:rPr lang="de-DE" sz="1800" kern="0" dirty="0" err="1">
                <a:ea typeface="Arial Unicode MS" pitchFamily="34" charset="-128"/>
                <a:cs typeface="Arial Unicode MS" pitchFamily="34" charset="-128"/>
              </a:rPr>
              <a:t>price</a:t>
            </a:r>
            <a:r>
              <a:rPr lang="de-DE" sz="1800" kern="0" dirty="0">
                <a:ea typeface="Arial Unicode MS" pitchFamily="34" charset="-128"/>
                <a:cs typeface="Arial Unicode MS" pitchFamily="34" charset="-128"/>
              </a:rPr>
              <a:t> </a:t>
            </a:r>
            <a:r>
              <a:rPr lang="de-DE" sz="1800" kern="0" dirty="0" err="1">
                <a:ea typeface="Arial Unicode MS" pitchFamily="34" charset="-128"/>
                <a:cs typeface="Arial Unicode MS" pitchFamily="34" charset="-128"/>
              </a:rPr>
              <a:t>fluctuations</a:t>
            </a:r>
            <a:r>
              <a:rPr lang="de-DE" sz="1800" kern="0" dirty="0">
                <a:ea typeface="Arial Unicode MS" pitchFamily="34" charset="-128"/>
                <a:cs typeface="Arial Unicode MS" pitchFamily="34" charset="-128"/>
              </a:rPr>
              <a:t> really </a:t>
            </a:r>
            <a:r>
              <a:rPr lang="de-DE" sz="1800" kern="0" dirty="0" err="1">
                <a:ea typeface="Arial Unicode MS" pitchFamily="34" charset="-128"/>
                <a:cs typeface="Arial Unicode MS" pitchFamily="34" charset="-128"/>
              </a:rPr>
              <a:t>reflect</a:t>
            </a:r>
            <a:r>
              <a:rPr lang="de-DE" sz="1800" kern="0" dirty="0">
                <a:ea typeface="Arial Unicode MS" pitchFamily="34" charset="-128"/>
                <a:cs typeface="Arial Unicode MS" pitchFamily="34" charset="-128"/>
              </a:rPr>
              <a:t> </a:t>
            </a:r>
            <a:r>
              <a:rPr lang="de-DE" sz="1800" kern="0" dirty="0" err="1">
                <a:ea typeface="Arial Unicode MS" pitchFamily="34" charset="-128"/>
                <a:cs typeface="Arial Unicode MS" pitchFamily="34" charset="-128"/>
              </a:rPr>
              <a:t>the</a:t>
            </a:r>
            <a:r>
              <a:rPr lang="de-DE" sz="1800" kern="0" dirty="0">
                <a:ea typeface="Arial Unicode MS" pitchFamily="34" charset="-128"/>
                <a:cs typeface="Arial Unicode MS" pitchFamily="34" charset="-128"/>
              </a:rPr>
              <a:t> </a:t>
            </a:r>
            <a:r>
              <a:rPr lang="de-DE" sz="1800" kern="0" dirty="0" err="1">
                <a:ea typeface="Arial Unicode MS" pitchFamily="34" charset="-128"/>
                <a:cs typeface="Arial Unicode MS" pitchFamily="34" charset="-128"/>
              </a:rPr>
              <a:t>value</a:t>
            </a:r>
            <a:r>
              <a:rPr lang="de-DE" sz="1800" kern="0" dirty="0">
                <a:ea typeface="Arial Unicode MS" pitchFamily="34" charset="-128"/>
                <a:cs typeface="Arial Unicode MS" pitchFamily="34" charset="-128"/>
              </a:rPr>
              <a:t>?</a:t>
            </a:r>
          </a:p>
        </p:txBody>
      </p:sp>
    </p:spTree>
    <p:extLst>
      <p:ext uri="{BB962C8B-B14F-4D97-AF65-F5344CB8AC3E}">
        <p14:creationId xmlns:p14="http://schemas.microsoft.com/office/powerpoint/2010/main" val="129918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50F0F-CB9E-492E-A3C3-7568996FE755}"/>
              </a:ext>
            </a:extLst>
          </p:cNvPr>
          <p:cNvSpPr>
            <a:spLocks noGrp="1"/>
          </p:cNvSpPr>
          <p:nvPr>
            <p:ph type="title"/>
          </p:nvPr>
        </p:nvSpPr>
        <p:spPr/>
        <p:txBody>
          <a:bodyPr/>
          <a:lstStyle/>
          <a:p>
            <a:r>
              <a:rPr lang="de-DE" dirty="0"/>
              <a:t>Research </a:t>
            </a:r>
            <a:r>
              <a:rPr lang="de-DE" dirty="0" err="1"/>
              <a:t>approach</a:t>
            </a:r>
            <a:endParaRPr lang="de-DE" dirty="0"/>
          </a:p>
        </p:txBody>
      </p:sp>
      <p:sp>
        <p:nvSpPr>
          <p:cNvPr id="3" name="Textplatzhalter 2">
            <a:extLst>
              <a:ext uri="{FF2B5EF4-FFF2-40B4-BE49-F238E27FC236}">
                <a16:creationId xmlns:a16="http://schemas.microsoft.com/office/drawing/2014/main" id="{4D2DAB3E-F3D0-49B1-BA68-AA7897B0288B}"/>
              </a:ext>
            </a:extLst>
          </p:cNvPr>
          <p:cNvSpPr>
            <a:spLocks noGrp="1"/>
          </p:cNvSpPr>
          <p:nvPr>
            <p:ph type="body" sz="quarter" idx="10"/>
          </p:nvPr>
        </p:nvSpPr>
        <p:spPr>
          <a:xfrm>
            <a:off x="242937" y="971550"/>
            <a:ext cx="8656646" cy="1371600"/>
          </a:xfrm>
        </p:spPr>
        <p:txBody>
          <a:bodyPr/>
          <a:lstStyle/>
          <a:p>
            <a:pPr>
              <a:spcBef>
                <a:spcPts val="1200"/>
              </a:spcBef>
            </a:pPr>
            <a:r>
              <a:rPr lang="de-DE" dirty="0"/>
              <a:t>Research </a:t>
            </a:r>
            <a:r>
              <a:rPr lang="de-DE" dirty="0" err="1"/>
              <a:t>questions</a:t>
            </a:r>
            <a:r>
              <a:rPr lang="de-DE" dirty="0"/>
              <a:t>:</a:t>
            </a:r>
          </a:p>
          <a:p>
            <a:pPr marL="285750" indent="-285750">
              <a:spcBef>
                <a:spcPts val="1200"/>
              </a:spcBef>
              <a:buFont typeface="Wingdings" panose="05000000000000000000" pitchFamily="2" charset="2"/>
              <a:buChar char="§"/>
            </a:pPr>
            <a:r>
              <a:rPr lang="de-DE" b="0" dirty="0"/>
              <a:t>How </a:t>
            </a:r>
            <a:r>
              <a:rPr lang="de-DE" b="0" dirty="0" err="1"/>
              <a:t>can</a:t>
            </a:r>
            <a:r>
              <a:rPr lang="de-DE" b="0" dirty="0"/>
              <a:t> </a:t>
            </a:r>
            <a:r>
              <a:rPr lang="de-DE" b="0" dirty="0" err="1"/>
              <a:t>we</a:t>
            </a:r>
            <a:r>
              <a:rPr lang="de-DE" b="0" dirty="0"/>
              <a:t> </a:t>
            </a:r>
            <a:r>
              <a:rPr lang="de-DE" b="0" dirty="0" err="1"/>
              <a:t>determine</a:t>
            </a:r>
            <a:r>
              <a:rPr lang="de-DE" b="0" dirty="0"/>
              <a:t> </a:t>
            </a:r>
            <a:r>
              <a:rPr lang="de-DE" b="0" dirty="0" err="1"/>
              <a:t>the</a:t>
            </a:r>
            <a:r>
              <a:rPr lang="de-DE" b="0" dirty="0"/>
              <a:t> fundamental </a:t>
            </a:r>
            <a:r>
              <a:rPr lang="de-DE" b="0" dirty="0" err="1"/>
              <a:t>value</a:t>
            </a:r>
            <a:r>
              <a:rPr lang="de-DE" b="0" dirty="0"/>
              <a:t> of crypto </a:t>
            </a:r>
            <a:r>
              <a:rPr lang="de-DE" b="0" dirty="0" err="1"/>
              <a:t>assets</a:t>
            </a:r>
            <a:r>
              <a:rPr lang="de-DE" b="0" dirty="0"/>
              <a:t>?</a:t>
            </a:r>
          </a:p>
          <a:p>
            <a:pPr marL="285750" indent="-285750">
              <a:spcBef>
                <a:spcPts val="1200"/>
              </a:spcBef>
              <a:buFont typeface="Wingdings" panose="05000000000000000000" pitchFamily="2" charset="2"/>
              <a:buChar char="§"/>
            </a:pPr>
            <a:r>
              <a:rPr lang="de-DE" b="0" dirty="0"/>
              <a:t>What valuation </a:t>
            </a:r>
            <a:r>
              <a:rPr lang="de-DE" b="0" dirty="0" err="1"/>
              <a:t>techniques</a:t>
            </a:r>
            <a:r>
              <a:rPr lang="de-DE" b="0" dirty="0"/>
              <a:t> </a:t>
            </a:r>
            <a:r>
              <a:rPr lang="de-DE" b="0" dirty="0" err="1"/>
              <a:t>can</a:t>
            </a:r>
            <a:r>
              <a:rPr lang="de-DE" b="0" dirty="0"/>
              <a:t> </a:t>
            </a:r>
            <a:r>
              <a:rPr lang="de-DE" b="0" dirty="0" err="1"/>
              <a:t>be</a:t>
            </a:r>
            <a:r>
              <a:rPr lang="de-DE" b="0" dirty="0"/>
              <a:t> </a:t>
            </a:r>
            <a:r>
              <a:rPr lang="de-DE" b="0" dirty="0" err="1"/>
              <a:t>applied</a:t>
            </a:r>
            <a:r>
              <a:rPr lang="de-DE" b="0" dirty="0"/>
              <a:t> to </a:t>
            </a:r>
            <a:r>
              <a:rPr lang="de-DE" b="0" dirty="0" err="1"/>
              <a:t>the</a:t>
            </a:r>
            <a:r>
              <a:rPr lang="de-DE" b="0" dirty="0"/>
              <a:t> different </a:t>
            </a:r>
            <a:r>
              <a:rPr lang="de-DE" b="0" dirty="0" err="1"/>
              <a:t>token</a:t>
            </a:r>
            <a:r>
              <a:rPr lang="de-DE" b="0" dirty="0"/>
              <a:t> </a:t>
            </a:r>
            <a:r>
              <a:rPr lang="de-DE" b="0" dirty="0" err="1"/>
              <a:t>classes</a:t>
            </a:r>
            <a:r>
              <a:rPr lang="de-DE" b="0" dirty="0"/>
              <a:t>?</a:t>
            </a:r>
          </a:p>
          <a:p>
            <a:pPr marL="285750" indent="-285750">
              <a:spcBef>
                <a:spcPts val="1200"/>
              </a:spcBef>
              <a:buFont typeface="Wingdings" panose="05000000000000000000" pitchFamily="2" charset="2"/>
              <a:buChar char="§"/>
            </a:pPr>
            <a:r>
              <a:rPr lang="de-DE" b="0" dirty="0" err="1"/>
              <a:t>Based</a:t>
            </a:r>
            <a:r>
              <a:rPr lang="de-DE" b="0" dirty="0"/>
              <a:t> on </a:t>
            </a:r>
            <a:r>
              <a:rPr lang="de-DE" b="0" dirty="0" err="1"/>
              <a:t>the</a:t>
            </a:r>
            <a:r>
              <a:rPr lang="de-DE" b="0" dirty="0"/>
              <a:t> </a:t>
            </a:r>
            <a:r>
              <a:rPr lang="de-DE" b="0" dirty="0" err="1"/>
              <a:t>models</a:t>
            </a:r>
            <a:r>
              <a:rPr lang="de-DE" b="0" dirty="0"/>
              <a:t>: What </a:t>
            </a:r>
            <a:r>
              <a:rPr lang="de-DE" b="0" dirty="0" err="1"/>
              <a:t>is</a:t>
            </a:r>
            <a:r>
              <a:rPr lang="de-DE" b="0" dirty="0"/>
              <a:t> </a:t>
            </a:r>
            <a:r>
              <a:rPr lang="de-DE" b="0" dirty="0" err="1"/>
              <a:t>the</a:t>
            </a:r>
            <a:r>
              <a:rPr lang="de-DE" b="0" dirty="0"/>
              <a:t> fundamental </a:t>
            </a:r>
            <a:r>
              <a:rPr lang="de-DE" b="0" dirty="0" err="1"/>
              <a:t>value</a:t>
            </a:r>
            <a:r>
              <a:rPr lang="de-DE" b="0" dirty="0"/>
              <a:t> of IOTA </a:t>
            </a:r>
            <a:r>
              <a:rPr lang="de-DE" b="0" dirty="0" err="1"/>
              <a:t>token</a:t>
            </a:r>
            <a:r>
              <a:rPr lang="de-DE" b="0" dirty="0"/>
              <a:t>?</a:t>
            </a:r>
          </a:p>
        </p:txBody>
      </p:sp>
      <p:sp>
        <p:nvSpPr>
          <p:cNvPr id="4" name="Textplatzhalter 2">
            <a:extLst>
              <a:ext uri="{FF2B5EF4-FFF2-40B4-BE49-F238E27FC236}">
                <a16:creationId xmlns:a16="http://schemas.microsoft.com/office/drawing/2014/main" id="{F06FCAE6-C9EB-44A4-918A-3019EF6E4099}"/>
              </a:ext>
            </a:extLst>
          </p:cNvPr>
          <p:cNvSpPr txBox="1">
            <a:spLocks/>
          </p:cNvSpPr>
          <p:nvPr/>
        </p:nvSpPr>
        <p:spPr bwMode="gray">
          <a:xfrm>
            <a:off x="248479" y="1352551"/>
            <a:ext cx="8656646" cy="2895600"/>
          </a:xfrm>
          <a:prstGeom prst="rect">
            <a:avLst/>
          </a:prstGeom>
        </p:spPr>
        <p:txBody>
          <a:bodyPr vert="horz" lIns="0" tIns="0" rIns="0" bIns="0" rtlCol="0">
            <a:noAutofit/>
          </a:bodyPr>
          <a:lstStyle>
            <a:lvl1pPr marL="0" indent="0" algn="l" defTabSz="816364" rtl="0" eaLnBrk="1" latinLnBrk="0" hangingPunct="1">
              <a:spcBef>
                <a:spcPts val="1800"/>
              </a:spcBef>
              <a:buClr>
                <a:schemeClr val="accent1"/>
              </a:buClr>
              <a:buSzPct val="80000"/>
              <a:buFontTx/>
              <a:buNone/>
              <a:defRPr sz="1500" b="1" kern="1200">
                <a:solidFill>
                  <a:schemeClr val="tx1"/>
                </a:solidFill>
                <a:latin typeface="+mn-lt"/>
                <a:ea typeface="+mn-ea"/>
                <a:cs typeface="+mn-cs"/>
              </a:defRPr>
            </a:lvl1pPr>
            <a:lvl2pPr marL="0" indent="0" algn="l" defTabSz="816364" rtl="0" eaLnBrk="1" latinLnBrk="0" hangingPunct="1">
              <a:spcBef>
                <a:spcPts val="450"/>
              </a:spcBef>
              <a:buClr>
                <a:schemeClr val="accent1"/>
              </a:buClr>
              <a:buSzPct val="80000"/>
              <a:buFont typeface="Wingdings" pitchFamily="2" charset="2"/>
              <a:buNone/>
              <a:defRPr sz="1500" kern="1200">
                <a:solidFill>
                  <a:schemeClr val="tx1"/>
                </a:solidFill>
                <a:latin typeface="+mn-lt"/>
                <a:ea typeface="+mn-ea"/>
                <a:cs typeface="+mn-cs"/>
              </a:defRPr>
            </a:lvl2pPr>
            <a:lvl3pPr marL="134964" indent="-134964" algn="l" defTabSz="816364" rtl="0" eaLnBrk="1" latinLnBrk="0" hangingPunct="1">
              <a:spcBef>
                <a:spcPts val="300"/>
              </a:spcBef>
              <a:buClr>
                <a:schemeClr val="accent1"/>
              </a:buClr>
              <a:buSzPct val="100000"/>
              <a:buFont typeface="Wingdings" pitchFamily="2" charset="2"/>
              <a:buChar char=""/>
              <a:defRPr sz="1350" kern="1200">
                <a:solidFill>
                  <a:schemeClr val="tx1"/>
                </a:solidFill>
                <a:latin typeface="+mn-lt"/>
                <a:ea typeface="+mn-ea"/>
                <a:cs typeface="+mn-cs"/>
              </a:defRPr>
            </a:lvl3pPr>
            <a:lvl4pPr marL="269928" indent="-134964" algn="l" defTabSz="816364" rtl="0" eaLnBrk="1" latinLnBrk="0" hangingPunct="1">
              <a:spcBef>
                <a:spcPts val="300"/>
              </a:spcBef>
              <a:buClr>
                <a:schemeClr val="accent2"/>
              </a:buClr>
              <a:buSzPct val="100000"/>
              <a:buFont typeface="Arial" pitchFamily="34" charset="0"/>
              <a:buChar char="–"/>
              <a:defRPr sz="1350" kern="1200">
                <a:solidFill>
                  <a:schemeClr val="tx1"/>
                </a:solidFill>
                <a:latin typeface="+mn-lt"/>
                <a:ea typeface="+mn-ea"/>
                <a:cs typeface="+mn-cs"/>
              </a:defRPr>
            </a:lvl4pPr>
            <a:lvl5pPr marL="404892" indent="-134964" algn="l" defTabSz="816364" rtl="0" eaLnBrk="1" latinLnBrk="0" hangingPunct="1">
              <a:spcBef>
                <a:spcPts val="187"/>
              </a:spcBef>
              <a:buClr>
                <a:schemeClr val="accent2"/>
              </a:buClr>
              <a:buSzPct val="100000"/>
              <a:buFont typeface="Courier New" pitchFamily="49" charset="0"/>
              <a:buChar char="o"/>
              <a:defRPr sz="1200" kern="1200">
                <a:solidFill>
                  <a:schemeClr val="tx1"/>
                </a:solidFill>
                <a:latin typeface="+mn-lt"/>
                <a:ea typeface="+mn-ea"/>
                <a:cs typeface="+mn-cs"/>
              </a:defRPr>
            </a:lvl5pPr>
            <a:lvl6pPr marL="2245002"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84"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66"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48"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de-DE" dirty="0"/>
          </a:p>
          <a:p>
            <a:endParaRPr lang="de-DE" dirty="0"/>
          </a:p>
          <a:p>
            <a:endParaRPr lang="de-DE" dirty="0"/>
          </a:p>
          <a:p>
            <a:pPr>
              <a:spcBef>
                <a:spcPts val="1200"/>
              </a:spcBef>
            </a:pPr>
            <a:r>
              <a:rPr lang="de-DE" dirty="0" err="1"/>
              <a:t>Methodology</a:t>
            </a:r>
            <a:r>
              <a:rPr lang="de-DE" dirty="0"/>
              <a:t> (</a:t>
            </a:r>
            <a:r>
              <a:rPr lang="de-DE" dirty="0" err="1"/>
              <a:t>research</a:t>
            </a:r>
            <a:r>
              <a:rPr lang="de-DE" dirty="0"/>
              <a:t> </a:t>
            </a:r>
            <a:r>
              <a:rPr lang="de-DE" dirty="0" err="1"/>
              <a:t>approach</a:t>
            </a:r>
            <a:r>
              <a:rPr lang="de-DE" dirty="0"/>
              <a:t>):</a:t>
            </a:r>
          </a:p>
          <a:p>
            <a:pPr marL="285750" indent="-285750">
              <a:spcBef>
                <a:spcPts val="1200"/>
              </a:spcBef>
              <a:buFont typeface="Wingdings" panose="05000000000000000000" pitchFamily="2" charset="2"/>
              <a:buChar char="§"/>
            </a:pPr>
            <a:r>
              <a:rPr lang="de-DE" dirty="0" err="1"/>
              <a:t>Theoretical</a:t>
            </a:r>
            <a:r>
              <a:rPr lang="de-DE" dirty="0"/>
              <a:t> </a:t>
            </a:r>
            <a:r>
              <a:rPr lang="de-DE" dirty="0" err="1"/>
              <a:t>part</a:t>
            </a:r>
            <a:r>
              <a:rPr lang="de-DE" dirty="0"/>
              <a:t>: </a:t>
            </a:r>
            <a:r>
              <a:rPr lang="en-US" b="0" dirty="0"/>
              <a:t>collect and evaluate all current valuation methods for crypto assets</a:t>
            </a:r>
            <a:endParaRPr lang="de-DE" b="0" dirty="0"/>
          </a:p>
          <a:p>
            <a:pPr marL="477864" lvl="2" indent="-342900">
              <a:spcBef>
                <a:spcPts val="1000"/>
              </a:spcBef>
              <a:buFont typeface="Wingdings" pitchFamily="2" charset="2"/>
              <a:buChar char="Ø"/>
            </a:pPr>
            <a:r>
              <a:rPr lang="de-DE" sz="1500" dirty="0" err="1"/>
              <a:t>further</a:t>
            </a:r>
            <a:r>
              <a:rPr lang="de-DE" sz="1500" dirty="0"/>
              <a:t> </a:t>
            </a:r>
            <a:r>
              <a:rPr lang="de-DE" sz="1500" dirty="0" err="1"/>
              <a:t>development</a:t>
            </a:r>
            <a:r>
              <a:rPr lang="de-DE" sz="1500" dirty="0"/>
              <a:t>, </a:t>
            </a:r>
            <a:r>
              <a:rPr lang="de-DE" sz="1500" dirty="0" err="1"/>
              <a:t>limitations</a:t>
            </a:r>
            <a:r>
              <a:rPr lang="de-DE" sz="1500" dirty="0"/>
              <a:t>, </a:t>
            </a:r>
            <a:r>
              <a:rPr lang="de-DE" sz="1500" dirty="0" err="1"/>
              <a:t>applicable</a:t>
            </a:r>
            <a:r>
              <a:rPr lang="de-DE" sz="1500" dirty="0"/>
              <a:t> to </a:t>
            </a:r>
            <a:r>
              <a:rPr lang="de-DE" sz="1500" dirty="0" err="1"/>
              <a:t>which</a:t>
            </a:r>
            <a:r>
              <a:rPr lang="de-DE" sz="1500" dirty="0"/>
              <a:t> </a:t>
            </a:r>
            <a:r>
              <a:rPr lang="de-DE" sz="1500" dirty="0" err="1"/>
              <a:t>tokens</a:t>
            </a:r>
            <a:r>
              <a:rPr lang="de-DE" sz="1500" dirty="0"/>
              <a:t>?</a:t>
            </a:r>
          </a:p>
          <a:p>
            <a:pPr marL="285750" lvl="1" indent="-285750">
              <a:spcBef>
                <a:spcPts val="1800"/>
              </a:spcBef>
              <a:buFont typeface="Wingdings" pitchFamily="2" charset="2"/>
              <a:buChar char="§"/>
            </a:pPr>
            <a:r>
              <a:rPr lang="de-DE" b="1" dirty="0" err="1"/>
              <a:t>Practical</a:t>
            </a:r>
            <a:r>
              <a:rPr lang="de-DE" b="1" dirty="0"/>
              <a:t> </a:t>
            </a:r>
            <a:r>
              <a:rPr lang="de-DE" b="1" dirty="0" err="1"/>
              <a:t>part</a:t>
            </a:r>
            <a:r>
              <a:rPr lang="de-DE" dirty="0"/>
              <a:t>:</a:t>
            </a:r>
          </a:p>
          <a:p>
            <a:pPr marL="420714" lvl="2" indent="-285750">
              <a:spcBef>
                <a:spcPts val="1000"/>
              </a:spcBef>
              <a:buFont typeface="Wingdings" pitchFamily="2" charset="2"/>
              <a:buChar char="Ø"/>
            </a:pPr>
            <a:r>
              <a:rPr lang="de-DE" sz="1500" dirty="0"/>
              <a:t>Valuation of IOTA </a:t>
            </a:r>
            <a:r>
              <a:rPr lang="de-DE" sz="1500" dirty="0" err="1"/>
              <a:t>based</a:t>
            </a:r>
            <a:r>
              <a:rPr lang="de-DE" sz="1500" dirty="0"/>
              <a:t> on </a:t>
            </a:r>
            <a:r>
              <a:rPr lang="de-DE" sz="1500" dirty="0" err="1"/>
              <a:t>Equation</a:t>
            </a:r>
            <a:r>
              <a:rPr lang="de-DE" sz="1500" dirty="0"/>
              <a:t> of Exchange</a:t>
            </a:r>
          </a:p>
        </p:txBody>
      </p:sp>
    </p:spTree>
    <p:extLst>
      <p:ext uri="{BB962C8B-B14F-4D97-AF65-F5344CB8AC3E}">
        <p14:creationId xmlns:p14="http://schemas.microsoft.com/office/powerpoint/2010/main" val="41786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8525F-060B-47DA-B39A-77F7D0D427F2}"/>
              </a:ext>
            </a:extLst>
          </p:cNvPr>
          <p:cNvSpPr>
            <a:spLocks noGrp="1"/>
          </p:cNvSpPr>
          <p:nvPr>
            <p:ph type="title"/>
          </p:nvPr>
        </p:nvSpPr>
        <p:spPr/>
        <p:txBody>
          <a:bodyPr/>
          <a:lstStyle/>
          <a:p>
            <a:r>
              <a:rPr lang="de-DE" dirty="0" err="1"/>
              <a:t>Findings</a:t>
            </a:r>
            <a:r>
              <a:rPr lang="de-DE" dirty="0"/>
              <a:t> – Valuation </a:t>
            </a:r>
            <a:r>
              <a:rPr lang="de-DE" dirty="0" err="1"/>
              <a:t>techniques</a:t>
            </a:r>
            <a:endParaRPr lang="de-DE" dirty="0"/>
          </a:p>
        </p:txBody>
      </p:sp>
      <p:graphicFrame>
        <p:nvGraphicFramePr>
          <p:cNvPr id="4" name="Tabelle 3">
            <a:extLst>
              <a:ext uri="{FF2B5EF4-FFF2-40B4-BE49-F238E27FC236}">
                <a16:creationId xmlns:a16="http://schemas.microsoft.com/office/drawing/2014/main" id="{8903F89B-3611-4A1B-8A98-833608EA5E6F}"/>
              </a:ext>
            </a:extLst>
          </p:cNvPr>
          <p:cNvGraphicFramePr>
            <a:graphicFrameLocks noGrp="1"/>
          </p:cNvGraphicFramePr>
          <p:nvPr>
            <p:extLst>
              <p:ext uri="{D42A27DB-BD31-4B8C-83A1-F6EECF244321}">
                <p14:modId xmlns:p14="http://schemas.microsoft.com/office/powerpoint/2010/main" val="3034425802"/>
              </p:ext>
            </p:extLst>
          </p:nvPr>
        </p:nvGraphicFramePr>
        <p:xfrm>
          <a:off x="989860" y="1201563"/>
          <a:ext cx="7162800" cy="3427587"/>
        </p:xfrm>
        <a:graphic>
          <a:graphicData uri="http://schemas.openxmlformats.org/drawingml/2006/table">
            <a:tbl>
              <a:tblPr firstRow="1" firstCol="1" bandRow="1">
                <a:tableStyleId>{5C22544A-7EE6-4342-B048-85BDC9FD1C3A}</a:tableStyleId>
              </a:tblPr>
              <a:tblGrid>
                <a:gridCol w="2439140">
                  <a:extLst>
                    <a:ext uri="{9D8B030D-6E8A-4147-A177-3AD203B41FA5}">
                      <a16:colId xmlns:a16="http://schemas.microsoft.com/office/drawing/2014/main" val="431579095"/>
                    </a:ext>
                  </a:extLst>
                </a:gridCol>
                <a:gridCol w="2096410">
                  <a:extLst>
                    <a:ext uri="{9D8B030D-6E8A-4147-A177-3AD203B41FA5}">
                      <a16:colId xmlns:a16="http://schemas.microsoft.com/office/drawing/2014/main" val="142562501"/>
                    </a:ext>
                  </a:extLst>
                </a:gridCol>
                <a:gridCol w="2627250">
                  <a:extLst>
                    <a:ext uri="{9D8B030D-6E8A-4147-A177-3AD203B41FA5}">
                      <a16:colId xmlns:a16="http://schemas.microsoft.com/office/drawing/2014/main" val="3947181698"/>
                    </a:ext>
                  </a:extLst>
                </a:gridCol>
              </a:tblGrid>
              <a:tr h="170203">
                <a:tc>
                  <a:txBody>
                    <a:bodyPr/>
                    <a:lstStyle/>
                    <a:p>
                      <a:pPr algn="ctr">
                        <a:lnSpc>
                          <a:spcPct val="150000"/>
                        </a:lnSpc>
                        <a:spcAft>
                          <a:spcPts val="0"/>
                        </a:spcAft>
                      </a:pPr>
                      <a:r>
                        <a:rPr lang="en-US" sz="1200" dirty="0">
                          <a:solidFill>
                            <a:schemeClr val="tx1"/>
                          </a:solidFill>
                          <a:effectLst/>
                        </a:rPr>
                        <a:t>Valuation model</a:t>
                      </a:r>
                    </a:p>
                    <a:p>
                      <a:pPr algn="ctr">
                        <a:lnSpc>
                          <a:spcPct val="150000"/>
                        </a:lnSpc>
                        <a:spcAft>
                          <a:spcPts val="0"/>
                        </a:spcAft>
                      </a:pPr>
                      <a:endParaRPr lang="de-DE" sz="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algn="ctr">
                        <a:lnSpc>
                          <a:spcPct val="150000"/>
                        </a:lnSpc>
                        <a:spcAft>
                          <a:spcPts val="0"/>
                        </a:spcAft>
                      </a:pPr>
                      <a:r>
                        <a:rPr lang="en-US" sz="1200" dirty="0">
                          <a:solidFill>
                            <a:schemeClr val="tx1"/>
                          </a:solidFill>
                          <a:effectLst/>
                        </a:rPr>
                        <a:t>sees crypto assets as…</a:t>
                      </a:r>
                      <a:endParaRPr lang="de-D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algn="ctr">
                        <a:lnSpc>
                          <a:spcPct val="150000"/>
                        </a:lnSpc>
                        <a:spcAft>
                          <a:spcPts val="0"/>
                        </a:spcAft>
                      </a:pPr>
                      <a:r>
                        <a:rPr lang="en-US" sz="1200" dirty="0">
                          <a:solidFill>
                            <a:schemeClr val="tx1"/>
                          </a:solidFill>
                          <a:effectLst/>
                        </a:rPr>
                        <a:t>applicable to…</a:t>
                      </a:r>
                      <a:endParaRPr lang="de-D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extLst>
                  <a:ext uri="{0D108BD9-81ED-4DB2-BD59-A6C34878D82A}">
                    <a16:rowId xmlns:a16="http://schemas.microsoft.com/office/drawing/2014/main" val="330399177"/>
                  </a:ext>
                </a:extLst>
              </a:tr>
              <a:tr h="558520">
                <a:tc>
                  <a:txBody>
                    <a:bodyPr/>
                    <a:lstStyle/>
                    <a:p>
                      <a:pPr algn="just">
                        <a:lnSpc>
                          <a:spcPct val="150000"/>
                        </a:lnSpc>
                        <a:spcAft>
                          <a:spcPts val="1000"/>
                        </a:spcAft>
                      </a:pPr>
                      <a:r>
                        <a:rPr lang="en-US" sz="1200" dirty="0">
                          <a:solidFill>
                            <a:schemeClr val="tx1"/>
                          </a:solidFill>
                          <a:effectLst/>
                        </a:rPr>
                        <a:t>Traditional DCF and CAPM</a:t>
                      </a:r>
                      <a:endParaRPr lang="de-D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Investment/ asset</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Tokens with fixed returns (security tokens, staking tokens…)</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extLst>
                  <a:ext uri="{0D108BD9-81ED-4DB2-BD59-A6C34878D82A}">
                    <a16:rowId xmlns:a16="http://schemas.microsoft.com/office/drawing/2014/main" val="2424676910"/>
                  </a:ext>
                </a:extLst>
              </a:tr>
              <a:tr h="170203">
                <a:tc>
                  <a:txBody>
                    <a:bodyPr/>
                    <a:lstStyle/>
                    <a:p>
                      <a:pPr algn="just">
                        <a:lnSpc>
                          <a:spcPct val="150000"/>
                        </a:lnSpc>
                        <a:spcAft>
                          <a:spcPts val="0"/>
                        </a:spcAft>
                      </a:pPr>
                      <a:r>
                        <a:rPr lang="en-US" sz="1200" dirty="0">
                          <a:solidFill>
                            <a:schemeClr val="tx1"/>
                          </a:solidFill>
                          <a:effectLst/>
                        </a:rPr>
                        <a:t>Asset rotation theory</a:t>
                      </a:r>
                    </a:p>
                    <a:p>
                      <a:pPr algn="just">
                        <a:lnSpc>
                          <a:spcPct val="150000"/>
                        </a:lnSpc>
                        <a:spcAft>
                          <a:spcPts val="1000"/>
                        </a:spcAft>
                      </a:pPr>
                      <a:endParaRPr lang="de-DE" sz="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Investment/ asset</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All tokens</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extLst>
                  <a:ext uri="{0D108BD9-81ED-4DB2-BD59-A6C34878D82A}">
                    <a16:rowId xmlns:a16="http://schemas.microsoft.com/office/drawing/2014/main" val="1107241424"/>
                  </a:ext>
                </a:extLst>
              </a:tr>
              <a:tr h="364362">
                <a:tc>
                  <a:txBody>
                    <a:bodyPr/>
                    <a:lstStyle/>
                    <a:p>
                      <a:pPr algn="just">
                        <a:lnSpc>
                          <a:spcPct val="150000"/>
                        </a:lnSpc>
                        <a:spcAft>
                          <a:spcPts val="1000"/>
                        </a:spcAft>
                      </a:pPr>
                      <a:r>
                        <a:rPr lang="en-US" sz="1200" dirty="0">
                          <a:solidFill>
                            <a:schemeClr val="tx1"/>
                          </a:solidFill>
                          <a:effectLst/>
                        </a:rPr>
                        <a:t>Equation of Exchange (MV=PQ)</a:t>
                      </a:r>
                      <a:endParaRPr lang="de-DE"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Means of payment (currency)</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a:effectLst/>
                        </a:rPr>
                        <a:t>Crypto currencies, utility tokens</a:t>
                      </a:r>
                      <a:endParaRPr lang="de-DE" sz="110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extLst>
                  <a:ext uri="{0D108BD9-81ED-4DB2-BD59-A6C34878D82A}">
                    <a16:rowId xmlns:a16="http://schemas.microsoft.com/office/drawing/2014/main" val="1457497189"/>
                  </a:ext>
                </a:extLst>
              </a:tr>
              <a:tr h="558520">
                <a:tc>
                  <a:txBody>
                    <a:bodyPr/>
                    <a:lstStyle/>
                    <a:p>
                      <a:pPr algn="just">
                        <a:lnSpc>
                          <a:spcPct val="150000"/>
                        </a:lnSpc>
                        <a:spcAft>
                          <a:spcPts val="1000"/>
                        </a:spcAft>
                      </a:pPr>
                      <a:r>
                        <a:rPr lang="en-US" sz="1200">
                          <a:solidFill>
                            <a:schemeClr val="tx1"/>
                          </a:solidFill>
                          <a:effectLst/>
                        </a:rPr>
                        <a:t>NVT ratio</a:t>
                      </a:r>
                      <a:endParaRPr lang="de-DE"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Network</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All network tokens (crypto currencies, some utility tokens)</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extLst>
                  <a:ext uri="{0D108BD9-81ED-4DB2-BD59-A6C34878D82A}">
                    <a16:rowId xmlns:a16="http://schemas.microsoft.com/office/drawing/2014/main" val="336176921"/>
                  </a:ext>
                </a:extLst>
              </a:tr>
              <a:tr h="558520">
                <a:tc>
                  <a:txBody>
                    <a:bodyPr/>
                    <a:lstStyle/>
                    <a:p>
                      <a:pPr algn="just">
                        <a:lnSpc>
                          <a:spcPct val="150000"/>
                        </a:lnSpc>
                        <a:spcAft>
                          <a:spcPts val="1000"/>
                        </a:spcAft>
                      </a:pPr>
                      <a:r>
                        <a:rPr lang="en-US" sz="1200">
                          <a:solidFill>
                            <a:schemeClr val="tx1"/>
                          </a:solidFill>
                          <a:effectLst/>
                        </a:rPr>
                        <a:t>Metcalfe’s Law</a:t>
                      </a:r>
                      <a:endParaRPr lang="de-DE"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Network</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All network tokens (crypto currencies, some utility tokens)</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extLst>
                  <a:ext uri="{0D108BD9-81ED-4DB2-BD59-A6C34878D82A}">
                    <a16:rowId xmlns:a16="http://schemas.microsoft.com/office/drawing/2014/main" val="3410936616"/>
                  </a:ext>
                </a:extLst>
              </a:tr>
              <a:tr h="364362">
                <a:tc>
                  <a:txBody>
                    <a:bodyPr/>
                    <a:lstStyle/>
                    <a:p>
                      <a:pPr algn="just">
                        <a:lnSpc>
                          <a:spcPct val="150000"/>
                        </a:lnSpc>
                        <a:spcAft>
                          <a:spcPts val="1000"/>
                        </a:spcAft>
                      </a:pPr>
                      <a:r>
                        <a:rPr lang="en-US" sz="1200">
                          <a:solidFill>
                            <a:schemeClr val="tx1"/>
                          </a:solidFill>
                          <a:effectLst/>
                        </a:rPr>
                        <a:t>Cost of production approach</a:t>
                      </a:r>
                      <a:endParaRPr lang="de-DE"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Product, commodity</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Mineable tokens with production costs</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extLst>
                  <a:ext uri="{0D108BD9-81ED-4DB2-BD59-A6C34878D82A}">
                    <a16:rowId xmlns:a16="http://schemas.microsoft.com/office/drawing/2014/main" val="4064095249"/>
                  </a:ext>
                </a:extLst>
              </a:tr>
              <a:tr h="170203">
                <a:tc>
                  <a:txBody>
                    <a:bodyPr/>
                    <a:lstStyle/>
                    <a:p>
                      <a:pPr algn="just">
                        <a:lnSpc>
                          <a:spcPct val="150000"/>
                        </a:lnSpc>
                        <a:spcAft>
                          <a:spcPts val="0"/>
                        </a:spcAft>
                      </a:pPr>
                      <a:r>
                        <a:rPr lang="en-US" sz="1200" dirty="0">
                          <a:solidFill>
                            <a:schemeClr val="tx1"/>
                          </a:solidFill>
                          <a:effectLst/>
                        </a:rPr>
                        <a:t>Accessibility discount</a:t>
                      </a:r>
                    </a:p>
                    <a:p>
                      <a:pPr algn="just">
                        <a:lnSpc>
                          <a:spcPct val="150000"/>
                        </a:lnSpc>
                        <a:spcAft>
                          <a:spcPts val="1000"/>
                        </a:spcAft>
                      </a:pPr>
                      <a:endParaRPr lang="de-DE" sz="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Tradable Investment </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tc>
                  <a:txBody>
                    <a:bodyPr/>
                    <a:lstStyle/>
                    <a:p>
                      <a:pPr lvl="0" algn="l">
                        <a:lnSpc>
                          <a:spcPct val="150000"/>
                        </a:lnSpc>
                        <a:spcAft>
                          <a:spcPts val="1000"/>
                        </a:spcAft>
                      </a:pPr>
                      <a:r>
                        <a:rPr lang="en-US" sz="1100" dirty="0">
                          <a:effectLst/>
                        </a:rPr>
                        <a:t>All tradable tokens</a:t>
                      </a:r>
                      <a:endParaRPr lang="de-DE" sz="1100" dirty="0">
                        <a:effectLst/>
                        <a:latin typeface="Arial" panose="020B0604020202020204" pitchFamily="34" charset="0"/>
                        <a:ea typeface="Times New Roman" panose="02020603050405020304" pitchFamily="18" charset="0"/>
                        <a:cs typeface="Arial" panose="020B0604020202020204" pitchFamily="34" charset="0"/>
                      </a:endParaRPr>
                    </a:p>
                  </a:txBody>
                  <a:tcPr marL="51802" marR="51802" marT="0" marB="0"/>
                </a:tc>
                <a:extLst>
                  <a:ext uri="{0D108BD9-81ED-4DB2-BD59-A6C34878D82A}">
                    <a16:rowId xmlns:a16="http://schemas.microsoft.com/office/drawing/2014/main" val="2261102386"/>
                  </a:ext>
                </a:extLst>
              </a:tr>
            </a:tbl>
          </a:graphicData>
        </a:graphic>
      </p:graphicFrame>
    </p:spTree>
    <p:extLst>
      <p:ext uri="{BB962C8B-B14F-4D97-AF65-F5344CB8AC3E}">
        <p14:creationId xmlns:p14="http://schemas.microsoft.com/office/powerpoint/2010/main" val="390752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2C297-88C3-4D12-91D9-D4C193640A29}"/>
              </a:ext>
            </a:extLst>
          </p:cNvPr>
          <p:cNvSpPr>
            <a:spLocks noGrp="1"/>
          </p:cNvSpPr>
          <p:nvPr>
            <p:ph type="title"/>
          </p:nvPr>
        </p:nvSpPr>
        <p:spPr/>
        <p:txBody>
          <a:bodyPr/>
          <a:lstStyle/>
          <a:p>
            <a:r>
              <a:rPr lang="de-DE" dirty="0" err="1"/>
              <a:t>Findings</a:t>
            </a:r>
            <a:r>
              <a:rPr lang="de-DE" dirty="0"/>
              <a:t> – </a:t>
            </a:r>
            <a:r>
              <a:rPr lang="de-DE" dirty="0" err="1"/>
              <a:t>Application</a:t>
            </a:r>
            <a:r>
              <a:rPr lang="de-DE" dirty="0"/>
              <a:t> to </a:t>
            </a:r>
            <a:r>
              <a:rPr lang="de-DE" dirty="0" err="1"/>
              <a:t>the</a:t>
            </a:r>
            <a:r>
              <a:rPr lang="de-DE" dirty="0"/>
              <a:t> IOTA </a:t>
            </a:r>
            <a:r>
              <a:rPr lang="de-DE" dirty="0" err="1"/>
              <a:t>token</a:t>
            </a:r>
            <a:endParaRPr lang="de-DE" dirty="0"/>
          </a:p>
        </p:txBody>
      </p:sp>
      <p:sp>
        <p:nvSpPr>
          <p:cNvPr id="3" name="Textplatzhalter 2">
            <a:extLst>
              <a:ext uri="{FF2B5EF4-FFF2-40B4-BE49-F238E27FC236}">
                <a16:creationId xmlns:a16="http://schemas.microsoft.com/office/drawing/2014/main" id="{619B1E29-C37E-4704-8236-77754B95E626}"/>
              </a:ext>
            </a:extLst>
          </p:cNvPr>
          <p:cNvSpPr>
            <a:spLocks noGrp="1"/>
          </p:cNvSpPr>
          <p:nvPr>
            <p:ph type="body" sz="quarter" idx="10"/>
          </p:nvPr>
        </p:nvSpPr>
        <p:spPr>
          <a:xfrm>
            <a:off x="304800" y="1115984"/>
            <a:ext cx="8656646" cy="762000"/>
          </a:xfrm>
        </p:spPr>
        <p:txBody>
          <a:bodyPr/>
          <a:lstStyle/>
          <a:p>
            <a:pPr marL="285750" indent="-285750">
              <a:spcBef>
                <a:spcPts val="1200"/>
              </a:spcBef>
              <a:spcAft>
                <a:spcPts val="600"/>
              </a:spcAft>
              <a:buFont typeface="Wingdings" panose="05000000000000000000" pitchFamily="2" charset="2"/>
              <a:buChar char="§"/>
            </a:pPr>
            <a:r>
              <a:rPr lang="en-US" b="0" dirty="0"/>
              <a:t>IOTA is a DLT designed for the machine economy (IoT) using ‘the Tangle’ instead of a blockchain:</a:t>
            </a:r>
          </a:p>
          <a:p>
            <a:pPr marL="420714" lvl="2" indent="-285750">
              <a:buFont typeface="Wingdings" panose="05000000000000000000" pitchFamily="2" charset="2"/>
              <a:buChar char="Ø"/>
            </a:pPr>
            <a:r>
              <a:rPr lang="de-DE" dirty="0"/>
              <a:t>n</a:t>
            </a:r>
            <a:r>
              <a:rPr lang="de-DE" b="0" dirty="0"/>
              <a:t>o </a:t>
            </a:r>
            <a:r>
              <a:rPr lang="de-DE" b="0" dirty="0" err="1"/>
              <a:t>transactions</a:t>
            </a:r>
            <a:r>
              <a:rPr lang="de-DE" b="0" dirty="0"/>
              <a:t> </a:t>
            </a:r>
            <a:r>
              <a:rPr lang="de-DE" b="0" dirty="0" err="1"/>
              <a:t>fees</a:t>
            </a:r>
            <a:r>
              <a:rPr lang="de-DE" dirty="0"/>
              <a:t>, </a:t>
            </a:r>
            <a:r>
              <a:rPr lang="de-DE" dirty="0" err="1"/>
              <a:t>better</a:t>
            </a:r>
            <a:r>
              <a:rPr lang="de-DE" dirty="0"/>
              <a:t> </a:t>
            </a:r>
            <a:r>
              <a:rPr lang="de-DE" dirty="0" err="1"/>
              <a:t>scalability</a:t>
            </a:r>
            <a:endParaRPr lang="de-DE" dirty="0"/>
          </a:p>
          <a:p>
            <a:pPr marL="285750" indent="-285750">
              <a:buFont typeface="Wingdings" panose="05000000000000000000" pitchFamily="2" charset="2"/>
              <a:buChar char="§"/>
            </a:pPr>
            <a:endParaRPr lang="de-DE" b="0" dirty="0"/>
          </a:p>
        </p:txBody>
      </p:sp>
      <p:pic>
        <p:nvPicPr>
          <p:cNvPr id="5" name="Grafik 4">
            <a:extLst>
              <a:ext uri="{FF2B5EF4-FFF2-40B4-BE49-F238E27FC236}">
                <a16:creationId xmlns:a16="http://schemas.microsoft.com/office/drawing/2014/main" id="{7B18E4C2-E30B-46C2-83DC-91E98C3ADC89}"/>
              </a:ext>
            </a:extLst>
          </p:cNvPr>
          <p:cNvPicPr>
            <a:picLocks noChangeAspect="1"/>
          </p:cNvPicPr>
          <p:nvPr/>
        </p:nvPicPr>
        <p:blipFill>
          <a:blip r:embed="rId2"/>
          <a:stretch>
            <a:fillRect/>
          </a:stretch>
        </p:blipFill>
        <p:spPr>
          <a:xfrm>
            <a:off x="6934200" y="1733550"/>
            <a:ext cx="1575957" cy="1504950"/>
          </a:xfrm>
          <a:prstGeom prst="rect">
            <a:avLst/>
          </a:prstGeom>
        </p:spPr>
      </p:pic>
      <p:sp>
        <p:nvSpPr>
          <p:cNvPr id="6" name="Textplatzhalter 2">
            <a:extLst>
              <a:ext uri="{FF2B5EF4-FFF2-40B4-BE49-F238E27FC236}">
                <a16:creationId xmlns:a16="http://schemas.microsoft.com/office/drawing/2014/main" id="{70778B5B-C057-43C0-9FBE-BC24E021D4F3}"/>
              </a:ext>
            </a:extLst>
          </p:cNvPr>
          <p:cNvSpPr txBox="1">
            <a:spLocks/>
          </p:cNvSpPr>
          <p:nvPr/>
        </p:nvSpPr>
        <p:spPr bwMode="gray">
          <a:xfrm>
            <a:off x="304800" y="1047750"/>
            <a:ext cx="8656646" cy="3657600"/>
          </a:xfrm>
          <a:prstGeom prst="rect">
            <a:avLst/>
          </a:prstGeom>
        </p:spPr>
        <p:txBody>
          <a:bodyPr vert="horz" lIns="0" tIns="0" rIns="0" bIns="0" rtlCol="0">
            <a:noAutofit/>
          </a:bodyPr>
          <a:lstStyle>
            <a:lvl1pPr marL="0" indent="0" algn="l" defTabSz="816364" rtl="0" eaLnBrk="1" latinLnBrk="0" hangingPunct="1">
              <a:spcBef>
                <a:spcPts val="1800"/>
              </a:spcBef>
              <a:buClr>
                <a:schemeClr val="accent1"/>
              </a:buClr>
              <a:buSzPct val="80000"/>
              <a:buFontTx/>
              <a:buNone/>
              <a:defRPr sz="1500" b="1" kern="1200">
                <a:solidFill>
                  <a:schemeClr val="tx1"/>
                </a:solidFill>
                <a:latin typeface="+mn-lt"/>
                <a:ea typeface="+mn-ea"/>
                <a:cs typeface="+mn-cs"/>
              </a:defRPr>
            </a:lvl1pPr>
            <a:lvl2pPr marL="0" indent="0" algn="l" defTabSz="816364" rtl="0" eaLnBrk="1" latinLnBrk="0" hangingPunct="1">
              <a:spcBef>
                <a:spcPts val="450"/>
              </a:spcBef>
              <a:buClr>
                <a:schemeClr val="accent1"/>
              </a:buClr>
              <a:buSzPct val="80000"/>
              <a:buFont typeface="Wingdings" pitchFamily="2" charset="2"/>
              <a:buNone/>
              <a:defRPr sz="1500" kern="1200">
                <a:solidFill>
                  <a:schemeClr val="tx1"/>
                </a:solidFill>
                <a:latin typeface="+mn-lt"/>
                <a:ea typeface="+mn-ea"/>
                <a:cs typeface="+mn-cs"/>
              </a:defRPr>
            </a:lvl2pPr>
            <a:lvl3pPr marL="134964" indent="-134964" algn="l" defTabSz="816364" rtl="0" eaLnBrk="1" latinLnBrk="0" hangingPunct="1">
              <a:spcBef>
                <a:spcPts val="300"/>
              </a:spcBef>
              <a:buClr>
                <a:schemeClr val="accent1"/>
              </a:buClr>
              <a:buSzPct val="100000"/>
              <a:buFont typeface="Wingdings" pitchFamily="2" charset="2"/>
              <a:buChar char=""/>
              <a:defRPr sz="1350" kern="1200">
                <a:solidFill>
                  <a:schemeClr val="tx1"/>
                </a:solidFill>
                <a:latin typeface="+mn-lt"/>
                <a:ea typeface="+mn-ea"/>
                <a:cs typeface="+mn-cs"/>
              </a:defRPr>
            </a:lvl3pPr>
            <a:lvl4pPr marL="269928" indent="-134964" algn="l" defTabSz="816364" rtl="0" eaLnBrk="1" latinLnBrk="0" hangingPunct="1">
              <a:spcBef>
                <a:spcPts val="300"/>
              </a:spcBef>
              <a:buClr>
                <a:schemeClr val="accent2"/>
              </a:buClr>
              <a:buSzPct val="100000"/>
              <a:buFont typeface="Arial" pitchFamily="34" charset="0"/>
              <a:buChar char="–"/>
              <a:defRPr sz="1350" kern="1200">
                <a:solidFill>
                  <a:schemeClr val="tx1"/>
                </a:solidFill>
                <a:latin typeface="+mn-lt"/>
                <a:ea typeface="+mn-ea"/>
                <a:cs typeface="+mn-cs"/>
              </a:defRPr>
            </a:lvl4pPr>
            <a:lvl5pPr marL="404892" indent="-134964" algn="l" defTabSz="816364" rtl="0" eaLnBrk="1" latinLnBrk="0" hangingPunct="1">
              <a:spcBef>
                <a:spcPts val="187"/>
              </a:spcBef>
              <a:buClr>
                <a:schemeClr val="accent2"/>
              </a:buClr>
              <a:buSzPct val="100000"/>
              <a:buFont typeface="Courier New" pitchFamily="49" charset="0"/>
              <a:buChar char="o"/>
              <a:defRPr sz="1200" kern="1200">
                <a:solidFill>
                  <a:schemeClr val="tx1"/>
                </a:solidFill>
                <a:latin typeface="+mn-lt"/>
                <a:ea typeface="+mn-ea"/>
                <a:cs typeface="+mn-cs"/>
              </a:defRPr>
            </a:lvl5pPr>
            <a:lvl6pPr marL="2245002"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84"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66"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48" indent="-204091" algn="l" defTabSz="81636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indent="-285750">
              <a:spcAft>
                <a:spcPts val="600"/>
              </a:spcAft>
              <a:buFont typeface="Wingdings" panose="05000000000000000000" pitchFamily="2" charset="2"/>
              <a:buChar char="§"/>
            </a:pPr>
            <a:endParaRPr lang="de-DE" dirty="0"/>
          </a:p>
          <a:p>
            <a:pPr marL="285750" indent="-285750">
              <a:spcAft>
                <a:spcPts val="600"/>
              </a:spcAft>
              <a:buFont typeface="Wingdings" panose="05000000000000000000" pitchFamily="2" charset="2"/>
              <a:buChar char="§"/>
            </a:pPr>
            <a:endParaRPr lang="de-DE" dirty="0"/>
          </a:p>
          <a:p>
            <a:pPr marL="285750" indent="-285750">
              <a:spcAft>
                <a:spcPts val="600"/>
              </a:spcAft>
              <a:buFont typeface="Wingdings" panose="05000000000000000000" pitchFamily="2" charset="2"/>
              <a:buChar char="§"/>
            </a:pPr>
            <a:r>
              <a:rPr lang="de-DE" dirty="0"/>
              <a:t>Valuation </a:t>
            </a:r>
            <a:r>
              <a:rPr lang="de-DE" dirty="0" err="1"/>
              <a:t>based</a:t>
            </a:r>
            <a:r>
              <a:rPr lang="de-DE" dirty="0"/>
              <a:t> on </a:t>
            </a:r>
            <a:r>
              <a:rPr lang="de-DE" dirty="0" err="1"/>
              <a:t>the</a:t>
            </a:r>
            <a:r>
              <a:rPr lang="de-DE" dirty="0"/>
              <a:t> </a:t>
            </a:r>
            <a:r>
              <a:rPr lang="de-DE" dirty="0" err="1"/>
              <a:t>Equation</a:t>
            </a:r>
            <a:r>
              <a:rPr lang="de-DE" dirty="0"/>
              <a:t> of Exchange (MV = PQ):</a:t>
            </a:r>
          </a:p>
          <a:p>
            <a:pPr marL="420714" lvl="2" indent="-285750">
              <a:buClr>
                <a:srgbClr val="F0AB00"/>
              </a:buClr>
              <a:buFont typeface="Wingdings" pitchFamily="2" charset="2"/>
              <a:buChar char="Ø"/>
            </a:pPr>
            <a:r>
              <a:rPr lang="de-DE" dirty="0" err="1">
                <a:solidFill>
                  <a:srgbClr val="000000"/>
                </a:solidFill>
              </a:rPr>
              <a:t>Based</a:t>
            </a:r>
            <a:r>
              <a:rPr lang="de-DE" dirty="0">
                <a:solidFill>
                  <a:srgbClr val="000000"/>
                </a:solidFill>
              </a:rPr>
              <a:t> on </a:t>
            </a:r>
            <a:r>
              <a:rPr lang="de-DE" dirty="0" err="1">
                <a:solidFill>
                  <a:srgbClr val="000000"/>
                </a:solidFill>
              </a:rPr>
              <a:t>estimation</a:t>
            </a:r>
            <a:r>
              <a:rPr lang="de-DE" dirty="0">
                <a:solidFill>
                  <a:srgbClr val="000000"/>
                </a:solidFill>
              </a:rPr>
              <a:t> of </a:t>
            </a:r>
            <a:r>
              <a:rPr lang="de-DE" dirty="0" err="1">
                <a:solidFill>
                  <a:srgbClr val="000000"/>
                </a:solidFill>
              </a:rPr>
              <a:t>future</a:t>
            </a:r>
            <a:r>
              <a:rPr lang="de-DE" dirty="0">
                <a:solidFill>
                  <a:srgbClr val="000000"/>
                </a:solidFill>
              </a:rPr>
              <a:t> </a:t>
            </a:r>
            <a:r>
              <a:rPr lang="de-DE" dirty="0" err="1">
                <a:solidFill>
                  <a:srgbClr val="000000"/>
                </a:solidFill>
              </a:rPr>
              <a:t>market</a:t>
            </a:r>
            <a:r>
              <a:rPr lang="de-DE" dirty="0">
                <a:solidFill>
                  <a:srgbClr val="000000"/>
                </a:solidFill>
              </a:rPr>
              <a:t> (top down </a:t>
            </a:r>
            <a:r>
              <a:rPr lang="de-DE" dirty="0" err="1">
                <a:solidFill>
                  <a:srgbClr val="000000"/>
                </a:solidFill>
              </a:rPr>
              <a:t>analysis</a:t>
            </a:r>
            <a:r>
              <a:rPr lang="de-DE" dirty="0">
                <a:solidFill>
                  <a:srgbClr val="000000"/>
                </a:solidFill>
              </a:rPr>
              <a:t>)</a:t>
            </a:r>
          </a:p>
          <a:p>
            <a:pPr marL="420714" lvl="2" indent="-285750">
              <a:spcAft>
                <a:spcPts val="300"/>
              </a:spcAft>
              <a:buClr>
                <a:srgbClr val="F0AB00"/>
              </a:buClr>
              <a:buFont typeface="Wingdings" pitchFamily="2" charset="2"/>
              <a:buChar char="Ø"/>
            </a:pPr>
            <a:r>
              <a:rPr lang="de-DE" dirty="0">
                <a:solidFill>
                  <a:srgbClr val="000000"/>
                </a:solidFill>
              </a:rPr>
              <a:t>Main </a:t>
            </a:r>
            <a:r>
              <a:rPr lang="de-DE" dirty="0" err="1">
                <a:solidFill>
                  <a:srgbClr val="000000"/>
                </a:solidFill>
              </a:rPr>
              <a:t>target</a:t>
            </a:r>
            <a:r>
              <a:rPr lang="de-DE" dirty="0">
                <a:solidFill>
                  <a:srgbClr val="000000"/>
                </a:solidFill>
              </a:rPr>
              <a:t> </a:t>
            </a:r>
            <a:r>
              <a:rPr lang="de-DE" dirty="0" err="1">
                <a:solidFill>
                  <a:srgbClr val="000000"/>
                </a:solidFill>
              </a:rPr>
              <a:t>areas</a:t>
            </a:r>
            <a:r>
              <a:rPr lang="de-DE" dirty="0">
                <a:solidFill>
                  <a:srgbClr val="000000"/>
                </a:solidFill>
              </a:rPr>
              <a:t> of IOTA:</a:t>
            </a:r>
          </a:p>
          <a:p>
            <a:pPr marL="690642" lvl="4" indent="-285750">
              <a:buClr>
                <a:srgbClr val="F0AB00"/>
              </a:buClr>
              <a:buFont typeface="Wingdings" panose="05000000000000000000" pitchFamily="2" charset="2"/>
              <a:buChar char="§"/>
            </a:pPr>
            <a:r>
              <a:rPr lang="de-DE" dirty="0" err="1">
                <a:solidFill>
                  <a:srgbClr val="000000"/>
                </a:solidFill>
              </a:rPr>
              <a:t>IoT</a:t>
            </a:r>
            <a:r>
              <a:rPr lang="de-DE" dirty="0">
                <a:solidFill>
                  <a:srgbClr val="000000"/>
                </a:solidFill>
              </a:rPr>
              <a:t>: Industrial </a:t>
            </a:r>
            <a:r>
              <a:rPr lang="de-DE" dirty="0" err="1">
                <a:solidFill>
                  <a:srgbClr val="000000"/>
                </a:solidFill>
              </a:rPr>
              <a:t>IoT</a:t>
            </a:r>
            <a:r>
              <a:rPr lang="de-DE" dirty="0">
                <a:solidFill>
                  <a:srgbClr val="000000"/>
                </a:solidFill>
              </a:rPr>
              <a:t>, smart </a:t>
            </a:r>
            <a:r>
              <a:rPr lang="de-DE" dirty="0" err="1">
                <a:solidFill>
                  <a:srgbClr val="000000"/>
                </a:solidFill>
              </a:rPr>
              <a:t>cities</a:t>
            </a:r>
            <a:r>
              <a:rPr lang="de-DE" dirty="0">
                <a:solidFill>
                  <a:srgbClr val="000000"/>
                </a:solidFill>
              </a:rPr>
              <a:t>, smart </a:t>
            </a:r>
            <a:r>
              <a:rPr lang="de-DE" dirty="0" err="1">
                <a:solidFill>
                  <a:srgbClr val="000000"/>
                </a:solidFill>
              </a:rPr>
              <a:t>homes</a:t>
            </a:r>
            <a:r>
              <a:rPr lang="de-DE" dirty="0">
                <a:solidFill>
                  <a:srgbClr val="000000"/>
                </a:solidFill>
              </a:rPr>
              <a:t>, </a:t>
            </a:r>
            <a:r>
              <a:rPr lang="de-DE" dirty="0" err="1">
                <a:solidFill>
                  <a:srgbClr val="000000"/>
                </a:solidFill>
              </a:rPr>
              <a:t>connected</a:t>
            </a:r>
            <a:r>
              <a:rPr lang="de-DE" dirty="0">
                <a:solidFill>
                  <a:srgbClr val="000000"/>
                </a:solidFill>
              </a:rPr>
              <a:t> </a:t>
            </a:r>
            <a:r>
              <a:rPr lang="de-DE" dirty="0" err="1">
                <a:solidFill>
                  <a:srgbClr val="000000"/>
                </a:solidFill>
              </a:rPr>
              <a:t>health</a:t>
            </a:r>
            <a:r>
              <a:rPr lang="de-DE" dirty="0">
                <a:solidFill>
                  <a:srgbClr val="000000"/>
                </a:solidFill>
              </a:rPr>
              <a:t>, </a:t>
            </a:r>
            <a:r>
              <a:rPr lang="de-DE" dirty="0" err="1">
                <a:solidFill>
                  <a:srgbClr val="000000"/>
                </a:solidFill>
              </a:rPr>
              <a:t>connected</a:t>
            </a:r>
            <a:r>
              <a:rPr lang="de-DE" dirty="0">
                <a:solidFill>
                  <a:srgbClr val="000000"/>
                </a:solidFill>
              </a:rPr>
              <a:t> </a:t>
            </a:r>
            <a:r>
              <a:rPr lang="de-DE" dirty="0" err="1">
                <a:solidFill>
                  <a:srgbClr val="000000"/>
                </a:solidFill>
              </a:rPr>
              <a:t>cars</a:t>
            </a:r>
            <a:endParaRPr lang="de-DE" dirty="0">
              <a:solidFill>
                <a:srgbClr val="000000"/>
              </a:solidFill>
            </a:endParaRPr>
          </a:p>
          <a:p>
            <a:pPr marL="690642" lvl="4" indent="-285750">
              <a:spcAft>
                <a:spcPts val="300"/>
              </a:spcAft>
              <a:buClr>
                <a:srgbClr val="F0AB00"/>
              </a:buClr>
              <a:buFont typeface="Wingdings" panose="05000000000000000000" pitchFamily="2" charset="2"/>
              <a:buChar char="§"/>
            </a:pPr>
            <a:r>
              <a:rPr lang="de-DE" dirty="0">
                <a:solidFill>
                  <a:srgbClr val="000000"/>
                </a:solidFill>
              </a:rPr>
              <a:t>Financial: E-</a:t>
            </a:r>
            <a:r>
              <a:rPr lang="de-DE" dirty="0" err="1">
                <a:solidFill>
                  <a:srgbClr val="000000"/>
                </a:solidFill>
              </a:rPr>
              <a:t>commerce</a:t>
            </a:r>
            <a:r>
              <a:rPr lang="de-DE" dirty="0">
                <a:solidFill>
                  <a:srgbClr val="000000"/>
                </a:solidFill>
              </a:rPr>
              <a:t>, P2P-payments </a:t>
            </a:r>
          </a:p>
          <a:p>
            <a:pPr marL="420714" lvl="2" indent="-285750">
              <a:buClr>
                <a:srgbClr val="F0AB00"/>
              </a:buClr>
              <a:buFont typeface="Wingdings" pitchFamily="2" charset="2"/>
              <a:buChar char="Ø"/>
            </a:pPr>
            <a:r>
              <a:rPr lang="de-DE" dirty="0" err="1">
                <a:solidFill>
                  <a:srgbClr val="000000"/>
                </a:solidFill>
              </a:rPr>
              <a:t>Estimating</a:t>
            </a:r>
            <a:r>
              <a:rPr lang="de-DE" dirty="0">
                <a:solidFill>
                  <a:srgbClr val="000000"/>
                </a:solidFill>
              </a:rPr>
              <a:t> </a:t>
            </a:r>
            <a:r>
              <a:rPr lang="de-DE" dirty="0" err="1">
                <a:solidFill>
                  <a:srgbClr val="000000"/>
                </a:solidFill>
              </a:rPr>
              <a:t>market</a:t>
            </a:r>
            <a:r>
              <a:rPr lang="de-DE" dirty="0">
                <a:solidFill>
                  <a:srgbClr val="000000"/>
                </a:solidFill>
              </a:rPr>
              <a:t> </a:t>
            </a:r>
            <a:r>
              <a:rPr lang="de-DE" dirty="0" err="1">
                <a:solidFill>
                  <a:srgbClr val="000000"/>
                </a:solidFill>
              </a:rPr>
              <a:t>volume</a:t>
            </a:r>
            <a:r>
              <a:rPr lang="de-DE" dirty="0">
                <a:solidFill>
                  <a:srgbClr val="000000"/>
                </a:solidFill>
              </a:rPr>
              <a:t> of </a:t>
            </a:r>
            <a:r>
              <a:rPr lang="de-DE" dirty="0" err="1">
                <a:solidFill>
                  <a:srgbClr val="000000"/>
                </a:solidFill>
              </a:rPr>
              <a:t>these</a:t>
            </a:r>
            <a:r>
              <a:rPr lang="de-DE" dirty="0">
                <a:solidFill>
                  <a:srgbClr val="000000"/>
                </a:solidFill>
              </a:rPr>
              <a:t> </a:t>
            </a:r>
            <a:r>
              <a:rPr lang="de-DE" dirty="0" err="1">
                <a:solidFill>
                  <a:srgbClr val="000000"/>
                </a:solidFill>
              </a:rPr>
              <a:t>business</a:t>
            </a:r>
            <a:r>
              <a:rPr lang="de-DE" dirty="0">
                <a:solidFill>
                  <a:srgbClr val="000000"/>
                </a:solidFill>
              </a:rPr>
              <a:t> </a:t>
            </a:r>
            <a:r>
              <a:rPr lang="de-DE" dirty="0" err="1">
                <a:solidFill>
                  <a:srgbClr val="000000"/>
                </a:solidFill>
              </a:rPr>
              <a:t>areas</a:t>
            </a:r>
            <a:r>
              <a:rPr lang="de-DE" dirty="0">
                <a:solidFill>
                  <a:srgbClr val="000000"/>
                </a:solidFill>
              </a:rPr>
              <a:t> and IOTA </a:t>
            </a:r>
            <a:r>
              <a:rPr lang="de-DE" dirty="0" err="1">
                <a:solidFill>
                  <a:srgbClr val="000000"/>
                </a:solidFill>
              </a:rPr>
              <a:t>market</a:t>
            </a:r>
            <a:r>
              <a:rPr lang="de-DE" dirty="0">
                <a:solidFill>
                  <a:srgbClr val="000000"/>
                </a:solidFill>
              </a:rPr>
              <a:t> </a:t>
            </a:r>
            <a:r>
              <a:rPr lang="de-DE" dirty="0" err="1">
                <a:solidFill>
                  <a:srgbClr val="000000"/>
                </a:solidFill>
              </a:rPr>
              <a:t>share</a:t>
            </a:r>
            <a:r>
              <a:rPr lang="de-DE" dirty="0">
                <a:solidFill>
                  <a:srgbClr val="000000"/>
                </a:solidFill>
              </a:rPr>
              <a:t> (PQ)</a:t>
            </a:r>
          </a:p>
          <a:p>
            <a:pPr marL="420714" lvl="2" indent="-285750">
              <a:buClr>
                <a:srgbClr val="F0AB00"/>
              </a:buClr>
              <a:buFont typeface="Wingdings" pitchFamily="2" charset="2"/>
              <a:buChar char="Ø"/>
            </a:pPr>
            <a:r>
              <a:rPr lang="de-DE" dirty="0" err="1">
                <a:solidFill>
                  <a:srgbClr val="000000"/>
                </a:solidFill>
              </a:rPr>
              <a:t>Estimation</a:t>
            </a:r>
            <a:r>
              <a:rPr lang="de-DE" dirty="0">
                <a:solidFill>
                  <a:srgbClr val="000000"/>
                </a:solidFill>
              </a:rPr>
              <a:t> of </a:t>
            </a:r>
            <a:r>
              <a:rPr lang="de-DE" dirty="0" err="1">
                <a:solidFill>
                  <a:srgbClr val="000000"/>
                </a:solidFill>
              </a:rPr>
              <a:t>the</a:t>
            </a:r>
            <a:r>
              <a:rPr lang="de-DE" dirty="0">
                <a:solidFill>
                  <a:srgbClr val="000000"/>
                </a:solidFill>
              </a:rPr>
              <a:t> </a:t>
            </a:r>
            <a:r>
              <a:rPr lang="de-DE" dirty="0" err="1">
                <a:solidFill>
                  <a:srgbClr val="000000"/>
                </a:solidFill>
              </a:rPr>
              <a:t>future</a:t>
            </a:r>
            <a:r>
              <a:rPr lang="de-DE" dirty="0">
                <a:solidFill>
                  <a:srgbClr val="000000"/>
                </a:solidFill>
              </a:rPr>
              <a:t> </a:t>
            </a:r>
            <a:r>
              <a:rPr lang="de-DE" dirty="0" err="1">
                <a:solidFill>
                  <a:srgbClr val="000000"/>
                </a:solidFill>
              </a:rPr>
              <a:t>velocity</a:t>
            </a:r>
            <a:r>
              <a:rPr lang="de-DE" dirty="0">
                <a:solidFill>
                  <a:srgbClr val="000000"/>
                </a:solidFill>
              </a:rPr>
              <a:t> (V)</a:t>
            </a:r>
          </a:p>
          <a:p>
            <a:pPr marL="420714" lvl="2" indent="-285750">
              <a:buClr>
                <a:srgbClr val="F0AB00"/>
              </a:buClr>
              <a:buFont typeface="Wingdings" pitchFamily="2" charset="2"/>
              <a:buChar char="Ø"/>
            </a:pPr>
            <a:r>
              <a:rPr lang="de-DE" dirty="0" err="1">
                <a:solidFill>
                  <a:srgbClr val="000000"/>
                </a:solidFill>
              </a:rPr>
              <a:t>Calculate</a:t>
            </a:r>
            <a:r>
              <a:rPr lang="de-DE" dirty="0">
                <a:solidFill>
                  <a:srgbClr val="000000"/>
                </a:solidFill>
              </a:rPr>
              <a:t> </a:t>
            </a:r>
            <a:r>
              <a:rPr lang="de-DE" dirty="0" err="1">
                <a:solidFill>
                  <a:srgbClr val="000000"/>
                </a:solidFill>
              </a:rPr>
              <a:t>future</a:t>
            </a:r>
            <a:r>
              <a:rPr lang="de-DE" dirty="0">
                <a:solidFill>
                  <a:srgbClr val="000000"/>
                </a:solidFill>
              </a:rPr>
              <a:t> </a:t>
            </a:r>
            <a:r>
              <a:rPr lang="de-DE" dirty="0" err="1">
                <a:solidFill>
                  <a:srgbClr val="000000"/>
                </a:solidFill>
              </a:rPr>
              <a:t>market</a:t>
            </a:r>
            <a:r>
              <a:rPr lang="de-DE" dirty="0">
                <a:solidFill>
                  <a:srgbClr val="000000"/>
                </a:solidFill>
              </a:rPr>
              <a:t> </a:t>
            </a:r>
            <a:r>
              <a:rPr lang="de-DE" dirty="0" err="1">
                <a:solidFill>
                  <a:srgbClr val="000000"/>
                </a:solidFill>
              </a:rPr>
              <a:t>cap</a:t>
            </a:r>
            <a:r>
              <a:rPr lang="de-DE" dirty="0">
                <a:solidFill>
                  <a:srgbClr val="000000"/>
                </a:solidFill>
              </a:rPr>
              <a:t> (M)</a:t>
            </a:r>
          </a:p>
          <a:p>
            <a:pPr marL="420714" lvl="2" indent="-285750">
              <a:buClr>
                <a:srgbClr val="F0AB00"/>
              </a:buClr>
              <a:buFont typeface="Wingdings" pitchFamily="2" charset="2"/>
              <a:buChar char="Ø"/>
            </a:pPr>
            <a:r>
              <a:rPr lang="de-DE" dirty="0">
                <a:solidFill>
                  <a:srgbClr val="000000"/>
                </a:solidFill>
              </a:rPr>
              <a:t>Discount </a:t>
            </a:r>
            <a:r>
              <a:rPr lang="de-DE" dirty="0" err="1">
                <a:solidFill>
                  <a:srgbClr val="000000"/>
                </a:solidFill>
              </a:rPr>
              <a:t>future</a:t>
            </a:r>
            <a:r>
              <a:rPr lang="de-DE" dirty="0">
                <a:solidFill>
                  <a:srgbClr val="000000"/>
                </a:solidFill>
              </a:rPr>
              <a:t> </a:t>
            </a:r>
            <a:r>
              <a:rPr lang="de-DE" dirty="0" err="1">
                <a:solidFill>
                  <a:srgbClr val="000000"/>
                </a:solidFill>
              </a:rPr>
              <a:t>utility</a:t>
            </a:r>
            <a:r>
              <a:rPr lang="de-DE" dirty="0">
                <a:solidFill>
                  <a:srgbClr val="000000"/>
                </a:solidFill>
              </a:rPr>
              <a:t> </a:t>
            </a:r>
            <a:r>
              <a:rPr lang="de-DE" dirty="0" err="1">
                <a:solidFill>
                  <a:srgbClr val="000000"/>
                </a:solidFill>
              </a:rPr>
              <a:t>value</a:t>
            </a:r>
            <a:r>
              <a:rPr lang="de-DE" dirty="0">
                <a:solidFill>
                  <a:srgbClr val="000000"/>
                </a:solidFill>
              </a:rPr>
              <a:t> to </a:t>
            </a:r>
            <a:r>
              <a:rPr lang="de-DE" dirty="0" err="1">
                <a:solidFill>
                  <a:srgbClr val="000000"/>
                </a:solidFill>
              </a:rPr>
              <a:t>the</a:t>
            </a:r>
            <a:r>
              <a:rPr lang="de-DE" dirty="0">
                <a:solidFill>
                  <a:srgbClr val="000000"/>
                </a:solidFill>
              </a:rPr>
              <a:t> </a:t>
            </a:r>
            <a:r>
              <a:rPr lang="de-DE" dirty="0" err="1">
                <a:solidFill>
                  <a:srgbClr val="000000"/>
                </a:solidFill>
              </a:rPr>
              <a:t>present</a:t>
            </a:r>
            <a:endParaRPr lang="de-DE" dirty="0">
              <a:solidFill>
                <a:srgbClr val="000000"/>
              </a:solidFill>
            </a:endParaRPr>
          </a:p>
          <a:p>
            <a:endParaRPr lang="de-DE" dirty="0"/>
          </a:p>
          <a:p>
            <a:pPr marL="285750" indent="-285750">
              <a:buFont typeface="Wingdings" panose="05000000000000000000" pitchFamily="2" charset="2"/>
              <a:buChar char="§"/>
            </a:pPr>
            <a:endParaRPr lang="de-DE" b="0" dirty="0"/>
          </a:p>
        </p:txBody>
      </p:sp>
    </p:spTree>
    <p:extLst>
      <p:ext uri="{BB962C8B-B14F-4D97-AF65-F5344CB8AC3E}">
        <p14:creationId xmlns:p14="http://schemas.microsoft.com/office/powerpoint/2010/main" val="32561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9600" y="1504950"/>
            <a:ext cx="5486400" cy="677108"/>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de-DE" sz="4400" kern="0" dirty="0">
                <a:ea typeface="Arial Unicode MS" pitchFamily="34" charset="-128"/>
                <a:cs typeface="Arial Unicode MS" pitchFamily="34" charset="-128"/>
              </a:rPr>
              <a:t>#</a:t>
            </a:r>
            <a:r>
              <a:rPr lang="de-DE" sz="4400" kern="0" dirty="0" err="1">
                <a:ea typeface="Arial Unicode MS" pitchFamily="34" charset="-128"/>
                <a:cs typeface="Arial Unicode MS" pitchFamily="34" charset="-128"/>
              </a:rPr>
              <a:t>thankyou</a:t>
            </a:r>
            <a:endParaRPr lang="de-DE" sz="44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805534441"/>
      </p:ext>
    </p:extLst>
  </p:cSld>
  <p:clrMapOvr>
    <a:masterClrMapping/>
  </p:clrMapOvr>
</p:sld>
</file>

<file path=ppt/theme/theme1.xml><?xml version="1.0" encoding="utf-8"?>
<a:theme xmlns:a="http://schemas.openxmlformats.org/drawingml/2006/main" name="SAP_2015_16x9">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SAP_2015_16x9</Template>
  <TotalTime>8</TotalTime>
  <Words>427</Words>
  <Application>Microsoft Office PowerPoint</Application>
  <PresentationFormat>Bildschirmpräsentation (16:9)</PresentationFormat>
  <Paragraphs>79</Paragraphs>
  <Slides>8</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vt:i4>
      </vt:variant>
    </vt:vector>
  </HeadingPairs>
  <TitlesOfParts>
    <vt:vector size="16" baseType="lpstr">
      <vt:lpstr>Arial Unicode MS</vt:lpstr>
      <vt:lpstr>MS PGothic</vt:lpstr>
      <vt:lpstr>Arial</vt:lpstr>
      <vt:lpstr>Calibri</vt:lpstr>
      <vt:lpstr>Courier New</vt:lpstr>
      <vt:lpstr>Times New Roman</vt:lpstr>
      <vt:lpstr>Wingdings</vt:lpstr>
      <vt:lpstr>SAP_2015_16x9</vt:lpstr>
      <vt:lpstr>VALUATION OF CRYPTO ASSETS – A CONCEPTUAL FRAMEWORK AND CASE APPLICATION</vt:lpstr>
      <vt:lpstr>Outline</vt:lpstr>
      <vt:lpstr>Introduction to the topic</vt:lpstr>
      <vt:lpstr>Introduction to the topic</vt:lpstr>
      <vt:lpstr>Research approach</vt:lpstr>
      <vt:lpstr>Findings – Valuation techniques</vt:lpstr>
      <vt:lpstr>Findings – Application to the IOTA token</vt:lpstr>
      <vt:lpstr>PowerPoint-Präsentation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r.hoeliner@sap.com</dc:creator>
  <cp:lastModifiedBy>Dan P</cp:lastModifiedBy>
  <cp:revision>554</cp:revision>
  <dcterms:created xsi:type="dcterms:W3CDTF">2013-04-23T11:55:20Z</dcterms:created>
  <dcterms:modified xsi:type="dcterms:W3CDTF">2018-07-13T12:29:59Z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1263060905</vt:i4>
  </property>
  <property fmtid="{D5CDD505-2E9C-101B-9397-08002B2CF9AE}" pid="3" name="_NewReviewCycle">
    <vt:lpwstr/>
  </property>
  <property fmtid="{D5CDD505-2E9C-101B-9397-08002B2CF9AE}" pid="4" name="_EmailSubject">
    <vt:lpwstr>Fit/Gap workshnop</vt:lpwstr>
  </property>
  <property fmtid="{D5CDD505-2E9C-101B-9397-08002B2CF9AE}" pid="5" name="_AuthorEmail">
    <vt:lpwstr>lisa.kouch@sap.com</vt:lpwstr>
  </property>
  <property fmtid="{D5CDD505-2E9C-101B-9397-08002B2CF9AE}" pid="6" name="_AuthorEmailDisplayName">
    <vt:lpwstr>Kouch, Lisa</vt:lpwstr>
  </property>
  <property fmtid="{D5CDD505-2E9C-101B-9397-08002B2CF9AE}" pid="7" name="_PreviousAdHocReviewCycleID">
    <vt:i4>-1839059994</vt:i4>
  </property>
</Properties>
</file>