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4" r:id="rId1"/>
  </p:sldMasterIdLst>
  <p:notesMasterIdLst>
    <p:notesMasterId r:id="rId8"/>
  </p:notesMasterIdLst>
  <p:handoutMasterIdLst>
    <p:handoutMasterId r:id="rId9"/>
  </p:handoutMasterIdLst>
  <p:sldIdLst>
    <p:sldId id="259" r:id="rId2"/>
    <p:sldId id="260" r:id="rId3"/>
    <p:sldId id="262" r:id="rId4"/>
    <p:sldId id="264" r:id="rId5"/>
    <p:sldId id="261" r:id="rId6"/>
    <p:sldId id="263" r:id="rId7"/>
  </p:sldIdLst>
  <p:sldSz cx="9144000" cy="5143500" type="screen16x9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2">
          <p15:clr>
            <a:srgbClr val="A4A3A4"/>
          </p15:clr>
        </p15:guide>
        <p15:guide id="2" orient="horz" pos="3048">
          <p15:clr>
            <a:srgbClr val="A4A3A4"/>
          </p15:clr>
        </p15:guide>
        <p15:guide id="3" pos="5183">
          <p15:clr>
            <a:srgbClr val="A4A3A4"/>
          </p15:clr>
        </p15:guide>
        <p15:guide id="4" pos="579">
          <p15:clr>
            <a:srgbClr val="A4A3A4"/>
          </p15:clr>
        </p15:guide>
        <p15:guide id="5" pos="57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67AA"/>
    <a:srgbClr val="395DA7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053" autoAdjust="0"/>
    <p:restoredTop sz="94708" autoAdjust="0"/>
  </p:normalViewPr>
  <p:slideViewPr>
    <p:cSldViewPr snapToGrid="0" snapToObjects="1" showGuides="1">
      <p:cViewPr>
        <p:scale>
          <a:sx n="103" d="100"/>
          <a:sy n="103" d="100"/>
        </p:scale>
        <p:origin x="264" y="1448"/>
      </p:cViewPr>
      <p:guideLst>
        <p:guide orient="horz" pos="192"/>
        <p:guide orient="horz" pos="3048"/>
        <p:guide pos="5183"/>
        <p:guide pos="579"/>
        <p:guide pos="57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82" d="100"/>
          <a:sy n="82" d="100"/>
        </p:scale>
        <p:origin x="-3180" y="-96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92C72-CA01-4D4C-B1C4-5066EC55DB8A}" type="datetimeFigureOut">
              <a:rPr lang="da-DK" smtClean="0"/>
              <a:t>12/07/2018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F7638A-64AC-4946-94B4-39EF7D477E6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486512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C1DC36-FCF6-4F65-A8BC-386231DA6558}" type="datetimeFigureOut">
              <a:rPr lang="da-DK" smtClean="0"/>
              <a:t>12/07/2018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9BDDC2-5BFA-453C-A225-5004D8F0E7E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1685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aw.it\Desktop\B.jpg"/>
          <p:cNvPicPr>
            <a:picLocks noChangeAspect="1" noChangeArrowheads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235908" y="0"/>
            <a:ext cx="2908092" cy="2647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Pladsholder til tekst 17"/>
          <p:cNvSpPr>
            <a:spLocks noGrp="1"/>
          </p:cNvSpPr>
          <p:nvPr>
            <p:ph type="body" sz="quarter" idx="10" hasCustomPrompt="1"/>
          </p:nvPr>
        </p:nvSpPr>
        <p:spPr>
          <a:xfrm>
            <a:off x="721504" y="759295"/>
            <a:ext cx="7139796" cy="395166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300" b="1" baseline="0">
                <a:solidFill>
                  <a:srgbClr val="4967AA"/>
                </a:solidFill>
              </a:defRPr>
            </a:lvl1pPr>
          </a:lstStyle>
          <a:p>
            <a:pPr lvl="0"/>
            <a:r>
              <a:rPr lang="da-DK" dirty="0"/>
              <a:t>Click to add date, time and optional notes</a:t>
            </a:r>
          </a:p>
        </p:txBody>
      </p:sp>
      <p:sp>
        <p:nvSpPr>
          <p:cNvPr id="16" name="Pladsholder til tekst 19"/>
          <p:cNvSpPr>
            <a:spLocks noGrp="1"/>
          </p:cNvSpPr>
          <p:nvPr>
            <p:ph type="body" sz="quarter" idx="11" hasCustomPrompt="1"/>
          </p:nvPr>
        </p:nvSpPr>
        <p:spPr>
          <a:xfrm>
            <a:off x="711504" y="1231621"/>
            <a:ext cx="7149796" cy="1238795"/>
          </a:xfrm>
        </p:spPr>
        <p:txBody>
          <a:bodyPr anchor="b" anchorCtr="0">
            <a:normAutofit/>
          </a:bodyPr>
          <a:lstStyle>
            <a:lvl1pPr marL="0" indent="0">
              <a:lnSpc>
                <a:spcPts val="3200"/>
              </a:lnSpc>
              <a:buNone/>
              <a:defRPr sz="3600" b="1">
                <a:solidFill>
                  <a:srgbClr val="4967AA"/>
                </a:solidFill>
              </a:defRPr>
            </a:lvl1pPr>
          </a:lstStyle>
          <a:p>
            <a:pPr lvl="0"/>
            <a:r>
              <a:rPr lang="da-DK" dirty="0" err="1"/>
              <a:t>Click</a:t>
            </a:r>
            <a:r>
              <a:rPr lang="da-DK" dirty="0"/>
              <a:t> to </a:t>
            </a:r>
            <a:r>
              <a:rPr lang="da-DK" dirty="0" err="1"/>
              <a:t>add</a:t>
            </a:r>
            <a:r>
              <a:rPr lang="da-DK" dirty="0"/>
              <a:t> </a:t>
            </a:r>
            <a:r>
              <a:rPr lang="da-DK" dirty="0" err="1"/>
              <a:t>title</a:t>
            </a:r>
            <a:endParaRPr lang="da-DK" dirty="0"/>
          </a:p>
        </p:txBody>
      </p:sp>
      <p:sp>
        <p:nvSpPr>
          <p:cNvPr id="17" name="Pladsholder til tekst 21"/>
          <p:cNvSpPr>
            <a:spLocks noGrp="1"/>
          </p:cNvSpPr>
          <p:nvPr>
            <p:ph type="body" sz="quarter" idx="12" hasCustomPrompt="1"/>
          </p:nvPr>
        </p:nvSpPr>
        <p:spPr>
          <a:xfrm>
            <a:off x="711504" y="2591557"/>
            <a:ext cx="7149796" cy="1234939"/>
          </a:xfrm>
        </p:spPr>
        <p:txBody>
          <a:bodyPr>
            <a:normAutofit/>
          </a:bodyPr>
          <a:lstStyle>
            <a:lvl1pPr marL="0" indent="0">
              <a:lnSpc>
                <a:spcPts val="1600"/>
              </a:lnSpc>
              <a:buNone/>
              <a:defRPr sz="1600" baseline="0"/>
            </a:lvl1pPr>
          </a:lstStyle>
          <a:p>
            <a:pPr lvl="0"/>
            <a:r>
              <a:rPr lang="da-DK" dirty="0" err="1"/>
              <a:t>Click</a:t>
            </a:r>
            <a:r>
              <a:rPr lang="da-DK" dirty="0"/>
              <a:t> to </a:t>
            </a:r>
            <a:r>
              <a:rPr lang="da-DK" dirty="0" err="1"/>
              <a:t>add</a:t>
            </a:r>
            <a:r>
              <a:rPr lang="da-DK" dirty="0"/>
              <a:t> </a:t>
            </a:r>
            <a:r>
              <a:rPr lang="da-DK" dirty="0" err="1"/>
              <a:t>author</a:t>
            </a:r>
            <a:endParaRPr lang="da-DK" dirty="0"/>
          </a:p>
        </p:txBody>
      </p:sp>
      <p:cxnSp>
        <p:nvCxnSpPr>
          <p:cNvPr id="9" name="Lige forbindelse 8"/>
          <p:cNvCxnSpPr/>
          <p:nvPr userDrawn="1"/>
        </p:nvCxnSpPr>
        <p:spPr>
          <a:xfrm>
            <a:off x="311150" y="572232"/>
            <a:ext cx="7203088" cy="0"/>
          </a:xfrm>
          <a:prstGeom prst="line">
            <a:avLst/>
          </a:prstGeom>
          <a:ln w="6350">
            <a:solidFill>
              <a:srgbClr val="4967AA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umsplatzhalter 2">
            <a:extLst>
              <a:ext uri="{FF2B5EF4-FFF2-40B4-BE49-F238E27FC236}">
                <a16:creationId xmlns:a16="http://schemas.microsoft.com/office/drawing/2014/main" id="{EBB6BE35-1993-884E-B9F6-F5687D541606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5280676" y="4460081"/>
            <a:ext cx="2057400" cy="274637"/>
          </a:xfrm>
        </p:spPr>
        <p:txBody>
          <a:bodyPr/>
          <a:lstStyle/>
          <a:p>
            <a:fld id="{2C87A2C1-286D-354E-876A-8B9923A641D9}" type="datetime1">
              <a:rPr lang="de-DE" smtClean="0"/>
              <a:t>13.07.18</a:t>
            </a:fld>
            <a:endParaRPr lang="de-DE" dirty="0"/>
          </a:p>
        </p:txBody>
      </p:sp>
      <p:sp>
        <p:nvSpPr>
          <p:cNvPr id="8" name="Foliennummernplatzhalter 3">
            <a:extLst>
              <a:ext uri="{FF2B5EF4-FFF2-40B4-BE49-F238E27FC236}">
                <a16:creationId xmlns:a16="http://schemas.microsoft.com/office/drawing/2014/main" id="{DC0EFD7F-4DEB-B64F-9196-308D0FEA34D1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2883994" y="4460080"/>
            <a:ext cx="2057400" cy="274637"/>
          </a:xfrm>
        </p:spPr>
        <p:txBody>
          <a:bodyPr/>
          <a:lstStyle/>
          <a:p>
            <a:fld id="{E62CA50E-75CA-E340-9C30-FD917FF606A9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3333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Lige forbindelse 7"/>
          <p:cNvCxnSpPr/>
          <p:nvPr userDrawn="1"/>
        </p:nvCxnSpPr>
        <p:spPr>
          <a:xfrm>
            <a:off x="311150" y="572232"/>
            <a:ext cx="7203088" cy="0"/>
          </a:xfrm>
          <a:prstGeom prst="line">
            <a:avLst/>
          </a:prstGeom>
          <a:ln w="6350">
            <a:solidFill>
              <a:srgbClr val="4967AA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Pladsholder til tekst 17"/>
          <p:cNvSpPr>
            <a:spLocks noGrp="1"/>
          </p:cNvSpPr>
          <p:nvPr>
            <p:ph type="body" sz="quarter" idx="10" hasCustomPrompt="1"/>
          </p:nvPr>
        </p:nvSpPr>
        <p:spPr>
          <a:xfrm>
            <a:off x="721504" y="759295"/>
            <a:ext cx="7139796" cy="395166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300" b="1" baseline="0">
                <a:solidFill>
                  <a:srgbClr val="4967AA"/>
                </a:solidFill>
              </a:defRPr>
            </a:lvl1pPr>
          </a:lstStyle>
          <a:p>
            <a:pPr lvl="0"/>
            <a:r>
              <a:rPr lang="da-DK" dirty="0"/>
              <a:t>Click to add date, time and optional notes</a:t>
            </a:r>
          </a:p>
        </p:txBody>
      </p:sp>
      <p:sp>
        <p:nvSpPr>
          <p:cNvPr id="10" name="Pladsholder til tekst 19"/>
          <p:cNvSpPr>
            <a:spLocks noGrp="1"/>
          </p:cNvSpPr>
          <p:nvPr>
            <p:ph type="body" sz="quarter" idx="11" hasCustomPrompt="1"/>
          </p:nvPr>
        </p:nvSpPr>
        <p:spPr>
          <a:xfrm>
            <a:off x="711504" y="1231621"/>
            <a:ext cx="7149796" cy="1238795"/>
          </a:xfrm>
        </p:spPr>
        <p:txBody>
          <a:bodyPr anchor="b" anchorCtr="0">
            <a:normAutofit/>
          </a:bodyPr>
          <a:lstStyle>
            <a:lvl1pPr marL="0" indent="0">
              <a:lnSpc>
                <a:spcPts val="3200"/>
              </a:lnSpc>
              <a:buNone/>
              <a:defRPr sz="3600" b="1">
                <a:solidFill>
                  <a:srgbClr val="4967AA"/>
                </a:solidFill>
              </a:defRPr>
            </a:lvl1pPr>
          </a:lstStyle>
          <a:p>
            <a:pPr lvl="0"/>
            <a:r>
              <a:rPr lang="da-DK" dirty="0" err="1"/>
              <a:t>Click</a:t>
            </a:r>
            <a:r>
              <a:rPr lang="da-DK" dirty="0"/>
              <a:t> to </a:t>
            </a:r>
            <a:r>
              <a:rPr lang="da-DK" dirty="0" err="1"/>
              <a:t>add</a:t>
            </a:r>
            <a:r>
              <a:rPr lang="da-DK" dirty="0"/>
              <a:t> </a:t>
            </a:r>
            <a:r>
              <a:rPr lang="da-DK" dirty="0" err="1"/>
              <a:t>title</a:t>
            </a:r>
            <a:endParaRPr lang="da-DK" dirty="0"/>
          </a:p>
        </p:txBody>
      </p:sp>
      <p:sp>
        <p:nvSpPr>
          <p:cNvPr id="11" name="Pladsholder til tekst 21"/>
          <p:cNvSpPr>
            <a:spLocks noGrp="1"/>
          </p:cNvSpPr>
          <p:nvPr>
            <p:ph type="body" sz="quarter" idx="12" hasCustomPrompt="1"/>
          </p:nvPr>
        </p:nvSpPr>
        <p:spPr>
          <a:xfrm>
            <a:off x="711504" y="2591557"/>
            <a:ext cx="7149796" cy="1234939"/>
          </a:xfrm>
        </p:spPr>
        <p:txBody>
          <a:bodyPr>
            <a:normAutofit/>
          </a:bodyPr>
          <a:lstStyle>
            <a:lvl1pPr marL="0" indent="0">
              <a:lnSpc>
                <a:spcPts val="1600"/>
              </a:lnSpc>
              <a:buNone/>
              <a:defRPr sz="1600" baseline="0"/>
            </a:lvl1pPr>
          </a:lstStyle>
          <a:p>
            <a:pPr lvl="0"/>
            <a:r>
              <a:rPr lang="da-DK" dirty="0" err="1"/>
              <a:t>Click</a:t>
            </a:r>
            <a:r>
              <a:rPr lang="da-DK" dirty="0"/>
              <a:t> to </a:t>
            </a:r>
            <a:r>
              <a:rPr lang="da-DK" dirty="0" err="1"/>
              <a:t>add</a:t>
            </a:r>
            <a:r>
              <a:rPr lang="da-DK" dirty="0"/>
              <a:t> </a:t>
            </a:r>
            <a:r>
              <a:rPr lang="da-DK" dirty="0" err="1"/>
              <a:t>author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10439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B44594-6EE9-1A43-9C6D-14487AE85B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351" y="65988"/>
            <a:ext cx="5160325" cy="493182"/>
          </a:xfrm>
        </p:spPr>
        <p:txBody>
          <a:bodyPr/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F57DDD35-319B-2444-80B9-9461128E8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4CACB-7489-4F48-A14F-A3E36AC918B8}" type="datetime1">
              <a:rPr lang="de-DE" smtClean="0"/>
              <a:t>13.07.18</a:t>
            </a:fld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E976264-D4CE-0A4B-B088-F1AEB5FE810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62CA50E-75CA-E340-9C30-FD917FF606A9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5" name="Inhaltsplatzhalter 3">
            <a:extLst>
              <a:ext uri="{FF2B5EF4-FFF2-40B4-BE49-F238E27FC236}">
                <a16:creationId xmlns:a16="http://schemas.microsoft.com/office/drawing/2014/main" id="{D609C73F-9486-E849-8D8C-0FD3A0E88160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584462" y="735013"/>
            <a:ext cx="6910126" cy="3478212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r>
              <a:rPr lang="de-DE" dirty="0"/>
              <a:t>Mastertextformat bearbeiten
Zweite Ebene
Dritte Ebene
Vierte Ebene
Fünfte Ebene</a:t>
            </a:r>
          </a:p>
        </p:txBody>
      </p:sp>
    </p:spTree>
    <p:extLst>
      <p:ext uri="{BB962C8B-B14F-4D97-AF65-F5344CB8AC3E}">
        <p14:creationId xmlns:p14="http://schemas.microsoft.com/office/powerpoint/2010/main" val="3028767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E70D87-DC47-644F-AB02-5645826530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3AD1DB5F-8DE2-1E42-9AD2-0291459D1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F9BE3-498D-D747-9D85-8CF592462D0B}" type="datetime1">
              <a:rPr lang="de-DE" smtClean="0"/>
              <a:t>13.07.18</a:t>
            </a:fld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62B3CDE-6EAF-BA45-8EF6-D448EB8D77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62CA50E-75CA-E340-9C30-FD917FF606A9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5" name="Inhaltsplatzhalter 3">
            <a:extLst>
              <a:ext uri="{FF2B5EF4-FFF2-40B4-BE49-F238E27FC236}">
                <a16:creationId xmlns:a16="http://schemas.microsoft.com/office/drawing/2014/main" id="{9B338ADE-B207-3D4C-B408-DD2BDE851677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424207" y="1140643"/>
            <a:ext cx="3469066" cy="3072581"/>
          </a:xfrm>
        </p:spPr>
        <p:txBody>
          <a:bodyPr>
            <a:normAutofit/>
          </a:bodyPr>
          <a:lstStyle>
            <a:lvl1pPr>
              <a:defRPr sz="1800"/>
            </a:lvl1pPr>
          </a:lstStyle>
          <a:p>
            <a:r>
              <a:rPr lang="de-DE" dirty="0"/>
              <a:t>Mastertextformat bearbeiten
Zweite Ebene
Dritte Ebene
Vierte Ebene
Fünfte Ebene</a:t>
            </a:r>
          </a:p>
        </p:txBody>
      </p:sp>
      <p:sp>
        <p:nvSpPr>
          <p:cNvPr id="6" name="Inhaltsplatzhalter 3">
            <a:extLst>
              <a:ext uri="{FF2B5EF4-FFF2-40B4-BE49-F238E27FC236}">
                <a16:creationId xmlns:a16="http://schemas.microsoft.com/office/drawing/2014/main" id="{0189E81C-938F-D243-AC53-A14AD36AD2C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055093" y="1140643"/>
            <a:ext cx="3467496" cy="3072581"/>
          </a:xfrm>
        </p:spPr>
        <p:txBody>
          <a:bodyPr>
            <a:normAutofit/>
          </a:bodyPr>
          <a:lstStyle>
            <a:lvl1pPr>
              <a:defRPr sz="1800"/>
            </a:lvl1pPr>
          </a:lstStyle>
          <a:p>
            <a:r>
              <a:rPr lang="de-DE" dirty="0"/>
              <a:t>Mastertextformat bearbeiten
Zweite Ebene
Dritte Ebene
Vierte Ebene
Fünfte Ebene</a:t>
            </a:r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2A0AEAF2-AD61-9742-ACD3-77AD1BCEDA6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23863" y="631597"/>
            <a:ext cx="3468687" cy="424092"/>
          </a:xfrm>
        </p:spPr>
        <p:txBody>
          <a:bodyPr/>
          <a:lstStyle>
            <a:lvl1pPr marL="0" indent="0">
              <a:buNone/>
              <a:defRPr>
                <a:solidFill>
                  <a:srgbClr val="395DA7"/>
                </a:solidFill>
              </a:defRPr>
            </a:lvl1pPr>
          </a:lstStyle>
          <a:p>
            <a:r>
              <a:rPr lang="de-DE" dirty="0"/>
              <a:t>Titel</a:t>
            </a:r>
          </a:p>
        </p:txBody>
      </p:sp>
      <p:sp>
        <p:nvSpPr>
          <p:cNvPr id="11" name="Textplatzhalter 9">
            <a:extLst>
              <a:ext uri="{FF2B5EF4-FFF2-40B4-BE49-F238E27FC236}">
                <a16:creationId xmlns:a16="http://schemas.microsoft.com/office/drawing/2014/main" id="{EC71B940-DB81-F340-908D-8A9F80B0B28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055093" y="631597"/>
            <a:ext cx="3468687" cy="424092"/>
          </a:xfrm>
        </p:spPr>
        <p:txBody>
          <a:bodyPr/>
          <a:lstStyle>
            <a:lvl1pPr marL="0" indent="0">
              <a:buNone/>
              <a:defRPr>
                <a:solidFill>
                  <a:srgbClr val="395DA7"/>
                </a:solidFill>
              </a:defRPr>
            </a:lvl1pPr>
          </a:lstStyle>
          <a:p>
            <a:r>
              <a:rPr lang="de-DE" dirty="0"/>
              <a:t>Titel</a:t>
            </a:r>
          </a:p>
        </p:txBody>
      </p:sp>
    </p:spTree>
    <p:extLst>
      <p:ext uri="{BB962C8B-B14F-4D97-AF65-F5344CB8AC3E}">
        <p14:creationId xmlns:p14="http://schemas.microsoft.com/office/powerpoint/2010/main" val="1271804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platzhalter 5">
            <a:extLst>
              <a:ext uri="{FF2B5EF4-FFF2-40B4-BE49-F238E27FC236}">
                <a16:creationId xmlns:a16="http://schemas.microsoft.com/office/drawing/2014/main" id="{B253FEE9-F84A-3A41-A23E-77C20AFEB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7741" y="65988"/>
            <a:ext cx="5160325" cy="4931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  <p:pic>
        <p:nvPicPr>
          <p:cNvPr id="16" name="Picture 3" descr="C:\Users\aw.it\Desktop\B.jpg">
            <a:extLst>
              <a:ext uri="{FF2B5EF4-FFF2-40B4-BE49-F238E27FC236}">
                <a16:creationId xmlns:a16="http://schemas.microsoft.com/office/drawing/2014/main" id="{5A24D0BB-4270-AC49-B3FF-33AD4F0AA77A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937930" y="0"/>
            <a:ext cx="2206070" cy="2008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11200" y="739695"/>
            <a:ext cx="7516814" cy="340897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a-DK" dirty="0"/>
              <a:t>Klik for at redigere i master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4" name="Rektangel 3"/>
          <p:cNvSpPr/>
          <p:nvPr userDrawn="1"/>
        </p:nvSpPr>
        <p:spPr>
          <a:xfrm>
            <a:off x="314238" y="4356100"/>
            <a:ext cx="7200000" cy="482600"/>
          </a:xfrm>
          <a:prstGeom prst="rect">
            <a:avLst/>
          </a:prstGeom>
          <a:noFill/>
          <a:ln w="6350">
            <a:solidFill>
              <a:srgbClr val="4967AA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cxnSp>
        <p:nvCxnSpPr>
          <p:cNvPr id="9" name="Lige forbindelse 8"/>
          <p:cNvCxnSpPr/>
          <p:nvPr userDrawn="1"/>
        </p:nvCxnSpPr>
        <p:spPr>
          <a:xfrm>
            <a:off x="2694111" y="4356100"/>
            <a:ext cx="7769" cy="482600"/>
          </a:xfrm>
          <a:prstGeom prst="line">
            <a:avLst/>
          </a:prstGeom>
          <a:ln w="6350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Lige forbindelse 10"/>
          <p:cNvCxnSpPr/>
          <p:nvPr userDrawn="1"/>
        </p:nvCxnSpPr>
        <p:spPr>
          <a:xfrm>
            <a:off x="5096745" y="4356100"/>
            <a:ext cx="7769" cy="482600"/>
          </a:xfrm>
          <a:prstGeom prst="line">
            <a:avLst/>
          </a:prstGeom>
          <a:ln w="6350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4" name="Billede 13"/>
          <p:cNvPicPr>
            <a:picLocks noChangeAspect="1"/>
          </p:cNvPicPr>
          <p:nvPr userDrawn="1"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997" y="4494939"/>
            <a:ext cx="1450689" cy="204920"/>
          </a:xfrm>
          <a:prstGeom prst="rect">
            <a:avLst/>
          </a:prstGeom>
        </p:spPr>
      </p:pic>
      <p:cxnSp>
        <p:nvCxnSpPr>
          <p:cNvPr id="10" name="Lige forbindelse 9"/>
          <p:cNvCxnSpPr/>
          <p:nvPr userDrawn="1"/>
        </p:nvCxnSpPr>
        <p:spPr>
          <a:xfrm>
            <a:off x="311150" y="572232"/>
            <a:ext cx="7203088" cy="0"/>
          </a:xfrm>
          <a:prstGeom prst="line">
            <a:avLst/>
          </a:prstGeom>
          <a:ln w="6350">
            <a:solidFill>
              <a:srgbClr val="4967AA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Datumsplatzhalter 16">
            <a:extLst>
              <a:ext uri="{FF2B5EF4-FFF2-40B4-BE49-F238E27FC236}">
                <a16:creationId xmlns:a16="http://schemas.microsoft.com/office/drawing/2014/main" id="{3F580EA4-56F0-FE4A-94CA-F0261CD8C6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280676" y="4460081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710622-4084-D84F-8C06-000214CF61C0}" type="datetime1">
              <a:rPr lang="de-DE" smtClean="0"/>
              <a:t>13.07.18</a:t>
            </a:fld>
            <a:endParaRPr lang="de-DE" dirty="0"/>
          </a:p>
        </p:txBody>
      </p:sp>
      <p:sp>
        <p:nvSpPr>
          <p:cNvPr id="18" name="Foliennummernplatzhalter 17">
            <a:extLst>
              <a:ext uri="{FF2B5EF4-FFF2-40B4-BE49-F238E27FC236}">
                <a16:creationId xmlns:a16="http://schemas.microsoft.com/office/drawing/2014/main" id="{5A0FE7D7-6662-194F-9930-3E49883366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883994" y="4460080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2CA50E-75CA-E340-9C30-FD917FF606A9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32332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8" r:id="rId2"/>
    <p:sldLayoutId id="2147483733" r:id="rId3"/>
    <p:sldLayoutId id="2147483734" r:id="rId4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2800" b="1" kern="1200">
          <a:solidFill>
            <a:srgbClr val="4967AA"/>
          </a:solidFill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FEFAE9A-C560-D445-89C8-60248F2A297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11504" y="472788"/>
            <a:ext cx="6626572" cy="1238795"/>
          </a:xfrm>
        </p:spPr>
        <p:txBody>
          <a:bodyPr>
            <a:normAutofit/>
          </a:bodyPr>
          <a:lstStyle/>
          <a:p>
            <a:r>
              <a:rPr lang="en-US" sz="2400" dirty="0"/>
              <a:t>Establishing a Blockchain Innovation Index from a Technological Innovation Perspective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5D53FA8-F73E-164A-BF21-6AAC455B9F6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580932" y="2014143"/>
            <a:ext cx="5224602" cy="877329"/>
          </a:xfrm>
        </p:spPr>
        <p:txBody>
          <a:bodyPr>
            <a:normAutofit/>
          </a:bodyPr>
          <a:lstStyle/>
          <a:p>
            <a:pPr marL="285750" indent="-285750">
              <a:lnSpc>
                <a:spcPct val="100000"/>
              </a:lnSpc>
              <a:buFont typeface="Symbol" pitchFamily="2" charset="2"/>
              <a:buChar char="-"/>
            </a:pPr>
            <a:r>
              <a:rPr lang="de-DE" dirty="0"/>
              <a:t>Daniel </a:t>
            </a:r>
            <a:r>
              <a:rPr lang="de-DE" dirty="0" err="1"/>
              <a:t>Berwik</a:t>
            </a:r>
            <a:r>
              <a:rPr lang="de-DE" dirty="0"/>
              <a:t> – London, England </a:t>
            </a:r>
          </a:p>
          <a:p>
            <a:pPr marL="285750" indent="-285750">
              <a:lnSpc>
                <a:spcPct val="100000"/>
              </a:lnSpc>
              <a:buFont typeface="Symbol" pitchFamily="2" charset="2"/>
              <a:buChar char="-"/>
            </a:pPr>
            <a:r>
              <a:rPr lang="de-DE" dirty="0"/>
              <a:t>Nika London – Berlin/Frankfurt, Germany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6BD5CB3-8D46-8D48-9DC5-69E09ACE0481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5280676" y="4460081"/>
            <a:ext cx="2057400" cy="274637"/>
          </a:xfrm>
        </p:spPr>
        <p:txBody>
          <a:bodyPr/>
          <a:lstStyle/>
          <a:p>
            <a:fld id="{7EBFC606-B2B0-5E4D-B76A-5B647DFC6E6F}" type="datetime1">
              <a:rPr lang="de-DE" smtClean="0"/>
              <a:t>13.07.18</a:t>
            </a:fld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36191DA-2864-E84E-A3FA-5B601DD5666D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2883994" y="4460080"/>
            <a:ext cx="2057400" cy="274637"/>
          </a:xfrm>
        </p:spPr>
        <p:txBody>
          <a:bodyPr/>
          <a:lstStyle/>
          <a:p>
            <a:fld id="{E62CA50E-75CA-E340-9C30-FD917FF606A9}" type="slidenum">
              <a:rPr lang="de-DE" smtClean="0"/>
              <a:pPr/>
              <a:t>1</a:t>
            </a:fld>
            <a:endParaRPr lang="de-DE" dirty="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C96ED401-846E-FF4E-98A6-25B4B210492E}"/>
              </a:ext>
            </a:extLst>
          </p:cNvPr>
          <p:cNvSpPr/>
          <p:nvPr/>
        </p:nvSpPr>
        <p:spPr>
          <a:xfrm>
            <a:off x="1494433" y="2681408"/>
            <a:ext cx="586516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dirty="0" err="1"/>
              <a:t>Organizational</a:t>
            </a:r>
            <a:r>
              <a:rPr lang="de-DE" sz="1600" dirty="0"/>
              <a:t> Innovation &amp; Entrepreneurship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dirty="0" err="1"/>
              <a:t>Copenhagen</a:t>
            </a:r>
            <a:r>
              <a:rPr lang="de-DE" sz="1600" dirty="0"/>
              <a:t> Business School </a:t>
            </a:r>
          </a:p>
          <a:p>
            <a:endParaRPr lang="de-DE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dirty="0"/>
              <a:t>Master Thesis – (120 - 160p)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dirty="0"/>
              <a:t>Deadline: 17.09.</a:t>
            </a:r>
          </a:p>
        </p:txBody>
      </p:sp>
    </p:spTree>
    <p:extLst>
      <p:ext uri="{BB962C8B-B14F-4D97-AF65-F5344CB8AC3E}">
        <p14:creationId xmlns:p14="http://schemas.microsoft.com/office/powerpoint/2010/main" val="251142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4CCDCB-1194-5F44-8D87-739AA42C94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463" y="65988"/>
            <a:ext cx="5160325" cy="493182"/>
          </a:xfrm>
        </p:spPr>
        <p:txBody>
          <a:bodyPr/>
          <a:lstStyle/>
          <a:p>
            <a:pPr algn="l"/>
            <a:r>
              <a:rPr lang="de-DE" dirty="0"/>
              <a:t>Problem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5CE7DBD8-7D78-134D-83D0-5BDD3DF0C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E87FE-8FD8-1A46-A6F4-427B12F5B889}" type="datetime1">
              <a:rPr lang="de-DE" smtClean="0"/>
              <a:t>13.07.18</a:t>
            </a:fld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872103B-052F-4B40-B3CB-3D8C6E555C5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62CA50E-75CA-E340-9C30-FD917FF606A9}" type="slidenum">
              <a:rPr lang="de-DE" smtClean="0"/>
              <a:pPr/>
              <a:t>2</a:t>
            </a:fld>
            <a:endParaRPr lang="de-DE" dirty="0"/>
          </a:p>
        </p:txBody>
      </p:sp>
      <p:pic>
        <p:nvPicPr>
          <p:cNvPr id="7" name="Inhaltsplatzhalter 6">
            <a:extLst>
              <a:ext uri="{FF2B5EF4-FFF2-40B4-BE49-F238E27FC236}">
                <a16:creationId xmlns:a16="http://schemas.microsoft.com/office/drawing/2014/main" id="{B868C1BD-2E84-8647-BBE0-376304BA0DF5}"/>
              </a:ext>
            </a:extLst>
          </p:cNvPr>
          <p:cNvPicPr>
            <a:picLocks noGrp="1" noChangeAspect="1"/>
          </p:cNvPicPr>
          <p:nvPr>
            <p:ph sz="quarter" idx="1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786" y="770519"/>
            <a:ext cx="2807655" cy="34782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F9E38F55-8B61-7341-A0FB-526DDEC2DE66}"/>
              </a:ext>
            </a:extLst>
          </p:cNvPr>
          <p:cNvSpPr txBox="1"/>
          <p:nvPr/>
        </p:nvSpPr>
        <p:spPr>
          <a:xfrm>
            <a:off x="3912694" y="770519"/>
            <a:ext cx="371729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err="1"/>
              <a:t>By</a:t>
            </a:r>
            <a:r>
              <a:rPr lang="de-DE" dirty="0"/>
              <a:t> CCID - Research Institute </a:t>
            </a:r>
            <a:r>
              <a:rPr lang="de-DE" dirty="0" err="1"/>
              <a:t>of</a:t>
            </a:r>
            <a:r>
              <a:rPr lang="de-DE" dirty="0"/>
              <a:t> China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Mai 2018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/>
              <a:t>28 DLT </a:t>
            </a:r>
            <a:r>
              <a:rPr lang="de-DE" dirty="0" err="1"/>
              <a:t>listed</a:t>
            </a:r>
            <a:endParaRPr lang="de-DE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err="1"/>
              <a:t>No</a:t>
            </a:r>
            <a:r>
              <a:rPr lang="de-DE" dirty="0"/>
              <a:t> </a:t>
            </a:r>
            <a:r>
              <a:rPr lang="de-DE" dirty="0" err="1"/>
              <a:t>transparency</a:t>
            </a:r>
            <a:r>
              <a:rPr lang="de-DE" dirty="0"/>
              <a:t> </a:t>
            </a:r>
            <a:r>
              <a:rPr lang="de-DE" dirty="0" err="1"/>
              <a:t>about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rationale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scores</a:t>
            </a: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err="1"/>
              <a:t>Questionable</a:t>
            </a:r>
            <a:r>
              <a:rPr lang="de-DE" dirty="0"/>
              <a:t> </a:t>
            </a:r>
            <a:r>
              <a:rPr lang="de-DE" dirty="0" err="1"/>
              <a:t>criteria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3163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A7622F-B22D-7C42-8BA7-42F157D2D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235" y="65988"/>
            <a:ext cx="6205496" cy="493182"/>
          </a:xfrm>
        </p:spPr>
        <p:txBody>
          <a:bodyPr/>
          <a:lstStyle/>
          <a:p>
            <a:r>
              <a:rPr lang="de-DE" dirty="0"/>
              <a:t>School </a:t>
            </a:r>
            <a:r>
              <a:rPr lang="de-DE" dirty="0" err="1"/>
              <a:t>of</a:t>
            </a:r>
            <a:r>
              <a:rPr lang="de-DE" dirty="0"/>
              <a:t> Technological Innovation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2B8DA9A-0C99-B040-B6F6-F38983AD14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596FB-147B-214A-8A8E-1547EEF42DE1}" type="datetime1">
              <a:rPr lang="de-DE" smtClean="0"/>
              <a:t>13.07.18</a:t>
            </a:fld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837B401-BC52-A34E-B9DC-B5D00A11052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62CA50E-75CA-E340-9C30-FD917FF606A9}" type="slidenum">
              <a:rPr lang="de-DE" smtClean="0"/>
              <a:pPr/>
              <a:t>3</a:t>
            </a:fld>
            <a:endParaRPr lang="de-DE" dirty="0"/>
          </a:p>
        </p:txBody>
      </p:sp>
      <p:pic>
        <p:nvPicPr>
          <p:cNvPr id="46" name="Grafik 45">
            <a:extLst>
              <a:ext uri="{FF2B5EF4-FFF2-40B4-BE49-F238E27FC236}">
                <a16:creationId xmlns:a16="http://schemas.microsoft.com/office/drawing/2014/main" id="{B4E92CC3-DB93-4B4C-904E-F9A44F4E87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725" y="1011881"/>
            <a:ext cx="7366000" cy="2501900"/>
          </a:xfrm>
          <a:prstGeom prst="rect">
            <a:avLst/>
          </a:prstGeom>
        </p:spPr>
      </p:pic>
      <p:sp>
        <p:nvSpPr>
          <p:cNvPr id="47" name="Textfeld 46">
            <a:extLst>
              <a:ext uri="{FF2B5EF4-FFF2-40B4-BE49-F238E27FC236}">
                <a16:creationId xmlns:a16="http://schemas.microsoft.com/office/drawing/2014/main" id="{FD22769E-557C-224D-8323-3450C7FD24B3}"/>
              </a:ext>
            </a:extLst>
          </p:cNvPr>
          <p:cNvSpPr txBox="1"/>
          <p:nvPr/>
        </p:nvSpPr>
        <p:spPr>
          <a:xfrm>
            <a:off x="1383957" y="3790595"/>
            <a:ext cx="18261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>
                <a:solidFill>
                  <a:srgbClr val="4967AA"/>
                </a:solidFill>
              </a:rPr>
              <a:t>Frascati</a:t>
            </a:r>
            <a:r>
              <a:rPr lang="de-DE" dirty="0">
                <a:solidFill>
                  <a:srgbClr val="4967AA"/>
                </a:solidFill>
              </a:rPr>
              <a:t> Manual</a:t>
            </a:r>
          </a:p>
        </p:txBody>
      </p:sp>
      <p:sp>
        <p:nvSpPr>
          <p:cNvPr id="48" name="Textfeld 47">
            <a:extLst>
              <a:ext uri="{FF2B5EF4-FFF2-40B4-BE49-F238E27FC236}">
                <a16:creationId xmlns:a16="http://schemas.microsoft.com/office/drawing/2014/main" id="{4DA9267E-6BF7-294C-8E79-64A7BDDD73A8}"/>
              </a:ext>
            </a:extLst>
          </p:cNvPr>
          <p:cNvSpPr txBox="1"/>
          <p:nvPr/>
        </p:nvSpPr>
        <p:spPr>
          <a:xfrm>
            <a:off x="5188529" y="3790595"/>
            <a:ext cx="1479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4967AA"/>
                </a:solidFill>
              </a:rPr>
              <a:t>Oslo Manual</a:t>
            </a:r>
          </a:p>
        </p:txBody>
      </p:sp>
      <p:sp>
        <p:nvSpPr>
          <p:cNvPr id="49" name="Textfeld 48">
            <a:extLst>
              <a:ext uri="{FF2B5EF4-FFF2-40B4-BE49-F238E27FC236}">
                <a16:creationId xmlns:a16="http://schemas.microsoft.com/office/drawing/2014/main" id="{8AAB6B38-2AB8-4249-BB92-C9A65A486D29}"/>
              </a:ext>
            </a:extLst>
          </p:cNvPr>
          <p:cNvSpPr txBox="1"/>
          <p:nvPr/>
        </p:nvSpPr>
        <p:spPr>
          <a:xfrm>
            <a:off x="518297" y="3513781"/>
            <a:ext cx="205537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50" dirty="0"/>
              <a:t>(</a:t>
            </a:r>
            <a:r>
              <a:rPr lang="de-DE" sz="1050" dirty="0" err="1"/>
              <a:t>adapted</a:t>
            </a:r>
            <a:r>
              <a:rPr lang="de-DE" sz="1050" dirty="0"/>
              <a:t> </a:t>
            </a:r>
            <a:r>
              <a:rPr lang="de-DE" sz="1050" dirty="0" err="1"/>
              <a:t>from</a:t>
            </a:r>
            <a:r>
              <a:rPr lang="de-DE" sz="1050" dirty="0"/>
              <a:t> </a:t>
            </a:r>
            <a:r>
              <a:rPr lang="de-DE" sz="1050" dirty="0" err="1"/>
              <a:t>Diaconu</a:t>
            </a:r>
            <a:r>
              <a:rPr lang="de-DE" sz="1050" dirty="0"/>
              <a:t>, 2011)</a:t>
            </a:r>
          </a:p>
        </p:txBody>
      </p:sp>
    </p:spTree>
    <p:extLst>
      <p:ext uri="{BB962C8B-B14F-4D97-AF65-F5344CB8AC3E}">
        <p14:creationId xmlns:p14="http://schemas.microsoft.com/office/powerpoint/2010/main" val="11135860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7F5B84-D494-8E42-9CDD-D2F08C6652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990" y="65988"/>
            <a:ext cx="5160325" cy="493182"/>
          </a:xfrm>
        </p:spPr>
        <p:txBody>
          <a:bodyPr/>
          <a:lstStyle/>
          <a:p>
            <a:pPr algn="l"/>
            <a:r>
              <a:rPr lang="de-DE" dirty="0" err="1"/>
              <a:t>Criteria</a:t>
            </a:r>
            <a:r>
              <a:rPr lang="de-DE" dirty="0"/>
              <a:t> &amp; Data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BD30946-0EDD-764C-9055-D2AB1E02D7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ABA76-68D7-9347-80F2-345A9186F577}" type="datetime1">
              <a:rPr lang="de-DE" smtClean="0"/>
              <a:t>13.07.18</a:t>
            </a:fld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34AF0F7-EE23-F846-9450-29F10D21BBD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62CA50E-75CA-E340-9C30-FD917FF606A9}" type="slidenum">
              <a:rPr lang="de-DE" smtClean="0"/>
              <a:pPr/>
              <a:t>4</a:t>
            </a:fld>
            <a:endParaRPr lang="de-DE" dirty="0"/>
          </a:p>
        </p:txBody>
      </p:sp>
      <p:graphicFrame>
        <p:nvGraphicFramePr>
          <p:cNvPr id="6" name="Inhaltsplatzhalter 5">
            <a:extLst>
              <a:ext uri="{FF2B5EF4-FFF2-40B4-BE49-F238E27FC236}">
                <a16:creationId xmlns:a16="http://schemas.microsoft.com/office/drawing/2014/main" id="{9E708CC8-E520-804C-906F-A32840495E9D}"/>
              </a:ext>
            </a:extLst>
          </p:cNvPr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380404723"/>
              </p:ext>
            </p:extLst>
          </p:nvPr>
        </p:nvGraphicFramePr>
        <p:xfrm>
          <a:off x="435920" y="2687991"/>
          <a:ext cx="7237630" cy="10789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3897">
                  <a:extLst>
                    <a:ext uri="{9D8B030D-6E8A-4147-A177-3AD203B41FA5}">
                      <a16:colId xmlns:a16="http://schemas.microsoft.com/office/drawing/2014/main" val="1758883359"/>
                    </a:ext>
                  </a:extLst>
                </a:gridCol>
                <a:gridCol w="1519881">
                  <a:extLst>
                    <a:ext uri="{9D8B030D-6E8A-4147-A177-3AD203B41FA5}">
                      <a16:colId xmlns:a16="http://schemas.microsoft.com/office/drawing/2014/main" val="192795394"/>
                    </a:ext>
                  </a:extLst>
                </a:gridCol>
                <a:gridCol w="1816444">
                  <a:extLst>
                    <a:ext uri="{9D8B030D-6E8A-4147-A177-3AD203B41FA5}">
                      <a16:colId xmlns:a16="http://schemas.microsoft.com/office/drawing/2014/main" val="2524502507"/>
                    </a:ext>
                  </a:extLst>
                </a:gridCol>
                <a:gridCol w="1507523">
                  <a:extLst>
                    <a:ext uri="{9D8B030D-6E8A-4147-A177-3AD203B41FA5}">
                      <a16:colId xmlns:a16="http://schemas.microsoft.com/office/drawing/2014/main" val="2273464619"/>
                    </a:ext>
                  </a:extLst>
                </a:gridCol>
                <a:gridCol w="1519885">
                  <a:extLst>
                    <a:ext uri="{9D8B030D-6E8A-4147-A177-3AD203B41FA5}">
                      <a16:colId xmlns:a16="http://schemas.microsoft.com/office/drawing/2014/main" val="2446934323"/>
                    </a:ext>
                  </a:extLst>
                </a:gridCol>
              </a:tblGrid>
              <a:tr h="438879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Data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Bitcoin DLT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err="1"/>
                        <a:t>Ethereum</a:t>
                      </a:r>
                      <a:r>
                        <a:rPr lang="de-DE" dirty="0"/>
                        <a:t> DLT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NEM DLT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IOTA DLT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3172791"/>
                  </a:ext>
                </a:extLst>
              </a:tr>
              <a:tr h="393545">
                <a:tc>
                  <a:txBody>
                    <a:bodyPr/>
                    <a:lstStyle/>
                    <a:p>
                      <a:r>
                        <a:rPr lang="de-DE" b="1" dirty="0" err="1"/>
                        <a:t>Why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First DLT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Community </a:t>
                      </a:r>
                      <a:r>
                        <a:rPr lang="de-DE" dirty="0" err="1"/>
                        <a:t>backed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Industry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backed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Paradigm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change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0150292"/>
                  </a:ext>
                </a:extLst>
              </a:tr>
            </a:tbl>
          </a:graphicData>
        </a:graphic>
      </p:graphicFrame>
      <p:graphicFrame>
        <p:nvGraphicFramePr>
          <p:cNvPr id="9" name="Tabelle 8">
            <a:extLst>
              <a:ext uri="{FF2B5EF4-FFF2-40B4-BE49-F238E27FC236}">
                <a16:creationId xmlns:a16="http://schemas.microsoft.com/office/drawing/2014/main" id="{ABD020F5-7433-2544-BFE2-8D30023F22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1012121"/>
              </p:ext>
            </p:extLst>
          </p:nvPr>
        </p:nvGraphicFramePr>
        <p:xfrm>
          <a:off x="435918" y="1235634"/>
          <a:ext cx="7237632" cy="6971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3962">
                  <a:extLst>
                    <a:ext uri="{9D8B030D-6E8A-4147-A177-3AD203B41FA5}">
                      <a16:colId xmlns:a16="http://schemas.microsoft.com/office/drawing/2014/main" val="3718778607"/>
                    </a:ext>
                  </a:extLst>
                </a:gridCol>
                <a:gridCol w="1816443">
                  <a:extLst>
                    <a:ext uri="{9D8B030D-6E8A-4147-A177-3AD203B41FA5}">
                      <a16:colId xmlns:a16="http://schemas.microsoft.com/office/drawing/2014/main" val="879439157"/>
                    </a:ext>
                  </a:extLst>
                </a:gridCol>
                <a:gridCol w="2051221">
                  <a:extLst>
                    <a:ext uri="{9D8B030D-6E8A-4147-A177-3AD203B41FA5}">
                      <a16:colId xmlns:a16="http://schemas.microsoft.com/office/drawing/2014/main" val="2303927669"/>
                    </a:ext>
                  </a:extLst>
                </a:gridCol>
                <a:gridCol w="2286006">
                  <a:extLst>
                    <a:ext uri="{9D8B030D-6E8A-4147-A177-3AD203B41FA5}">
                      <a16:colId xmlns:a16="http://schemas.microsoft.com/office/drawing/2014/main" val="2991750055"/>
                    </a:ext>
                  </a:extLst>
                </a:gridCol>
              </a:tblGrid>
              <a:tr h="697142">
                <a:tc>
                  <a:txBody>
                    <a:bodyPr/>
                    <a:lstStyle/>
                    <a:p>
                      <a:r>
                        <a:rPr lang="de-DE" dirty="0" err="1"/>
                        <a:t>Criteria</a:t>
                      </a:r>
                      <a:endParaRPr lang="de-DE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R&amp;D </a:t>
                      </a:r>
                      <a:r>
                        <a:rPr lang="de-DE" dirty="0" err="1"/>
                        <a:t>Activity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Implementation </a:t>
                      </a:r>
                      <a:r>
                        <a:rPr lang="de-DE" dirty="0" err="1"/>
                        <a:t>Activity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Diffusion </a:t>
                      </a:r>
                      <a:r>
                        <a:rPr lang="de-DE" dirty="0" err="1"/>
                        <a:t>Activitiy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2707507"/>
                  </a:ext>
                </a:extLst>
              </a:tr>
            </a:tbl>
          </a:graphicData>
        </a:graphic>
      </p:graphicFrame>
      <p:sp>
        <p:nvSpPr>
          <p:cNvPr id="10" name="Textfeld 9">
            <a:extLst>
              <a:ext uri="{FF2B5EF4-FFF2-40B4-BE49-F238E27FC236}">
                <a16:creationId xmlns:a16="http://schemas.microsoft.com/office/drawing/2014/main" id="{6C2A5836-D49C-7549-8D8C-B12F30729799}"/>
              </a:ext>
            </a:extLst>
          </p:cNvPr>
          <p:cNvSpPr txBox="1"/>
          <p:nvPr/>
        </p:nvSpPr>
        <p:spPr>
          <a:xfrm>
            <a:off x="435920" y="747601"/>
            <a:ext cx="2249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>
                <a:solidFill>
                  <a:srgbClr val="4967AA"/>
                </a:solidFill>
              </a:rPr>
              <a:t>Deductive</a:t>
            </a:r>
            <a:r>
              <a:rPr lang="de-DE" dirty="0">
                <a:solidFill>
                  <a:srgbClr val="4967AA"/>
                </a:solidFill>
              </a:rPr>
              <a:t> Approach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F4515109-557F-EE40-91DD-314A24A2FC6A}"/>
              </a:ext>
            </a:extLst>
          </p:cNvPr>
          <p:cNvSpPr txBox="1"/>
          <p:nvPr/>
        </p:nvSpPr>
        <p:spPr>
          <a:xfrm>
            <a:off x="435920" y="2180171"/>
            <a:ext cx="2146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>
                <a:solidFill>
                  <a:srgbClr val="4967AA"/>
                </a:solidFill>
              </a:rPr>
              <a:t>Inductive</a:t>
            </a:r>
            <a:r>
              <a:rPr lang="de-DE" dirty="0">
                <a:solidFill>
                  <a:srgbClr val="4967AA"/>
                </a:solidFill>
              </a:rPr>
              <a:t> Approach</a:t>
            </a:r>
          </a:p>
        </p:txBody>
      </p:sp>
    </p:spTree>
    <p:extLst>
      <p:ext uri="{BB962C8B-B14F-4D97-AF65-F5344CB8AC3E}">
        <p14:creationId xmlns:p14="http://schemas.microsoft.com/office/powerpoint/2010/main" val="1183955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95356C-CEC6-8742-908F-3A6B9BE550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027" y="65988"/>
            <a:ext cx="5160325" cy="493182"/>
          </a:xfrm>
        </p:spPr>
        <p:txBody>
          <a:bodyPr/>
          <a:lstStyle/>
          <a:p>
            <a:pPr algn="l"/>
            <a:r>
              <a:rPr lang="de-DE" dirty="0" err="1"/>
              <a:t>Gains</a:t>
            </a:r>
            <a:r>
              <a:rPr lang="de-DE" dirty="0"/>
              <a:t> &amp; </a:t>
            </a:r>
            <a:r>
              <a:rPr lang="de-DE" dirty="0" err="1"/>
              <a:t>Pains</a:t>
            </a:r>
            <a:endParaRPr lang="de-DE" dirty="0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931FC1B4-6BF4-CF4B-BCD5-A7430DF914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EB098-5BE8-1B45-B360-15C7F94499A5}" type="datetime1">
              <a:rPr lang="de-DE" smtClean="0"/>
              <a:t>13.07.18</a:t>
            </a:fld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D1FA400-C58D-6C4F-8736-BACD6E6536D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62CA50E-75CA-E340-9C30-FD917FF606A9}" type="slidenum">
              <a:rPr lang="de-DE" smtClean="0"/>
              <a:pPr/>
              <a:t>5</a:t>
            </a:fld>
            <a:endParaRPr lang="de-DE" dirty="0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673C66B9-A4E3-DA4A-8832-335172C92812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rmAutofit/>
          </a:bodyPr>
          <a:lstStyle/>
          <a:p>
            <a:r>
              <a:rPr lang="en-US" dirty="0"/>
              <a:t>Allows benchmarking amongst DLT providers</a:t>
            </a:r>
          </a:p>
          <a:p>
            <a:r>
              <a:rPr lang="en-US" dirty="0"/>
              <a:t>Allows KPI‘s </a:t>
            </a:r>
            <a:r>
              <a:rPr lang="en-US" dirty="0">
                <a:sym typeface="Wingdings" pitchFamily="2" charset="2"/>
              </a:rPr>
              <a:t> increase in productivity</a:t>
            </a:r>
          </a:p>
          <a:p>
            <a:r>
              <a:rPr lang="en-US" dirty="0">
                <a:sym typeface="Wingdings" pitchFamily="2" charset="2"/>
              </a:rPr>
              <a:t>Decrease burden for organizations to adopt DLT</a:t>
            </a:r>
          </a:p>
          <a:p>
            <a:pPr lvl="1"/>
            <a:r>
              <a:rPr lang="en-US" sz="1800" dirty="0"/>
              <a:t>Increases diffusion rate</a:t>
            </a:r>
          </a:p>
          <a:p>
            <a:r>
              <a:rPr lang="en-US" dirty="0"/>
              <a:t>Provides insights about key innovation sources and its relation to economic wealth 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11248627-F940-9B46-9EBD-F51BF0089B3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Inductive approach might not be realizable, due to scope </a:t>
            </a:r>
          </a:p>
          <a:p>
            <a:r>
              <a:rPr lang="en-US" dirty="0"/>
              <a:t>Finding significant deductive data for DLT‘s </a:t>
            </a:r>
          </a:p>
          <a:p>
            <a:r>
              <a:rPr lang="en-US" dirty="0"/>
              <a:t>Fast pace industry could outdate findings, rapidly</a:t>
            </a:r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D80B1ECA-3671-614A-BEF0-221E7901D0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de-DE" dirty="0" err="1"/>
              <a:t>Gains</a:t>
            </a:r>
            <a:endParaRPr lang="de-DE" dirty="0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1FDF5105-AAA4-A24E-A6D6-F44BC1884C4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de-DE" dirty="0" err="1"/>
              <a:t>Pains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968994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A491CA4-C8FB-1C4C-9996-28E0F61F9B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7FFC3-1027-1544-9A32-88E768B6AF17}" type="datetime1">
              <a:rPr lang="de-DE" smtClean="0"/>
              <a:t>13.07.18</a:t>
            </a:fld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17F37B4-177F-B140-B0BE-07398227C4D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62CA50E-75CA-E340-9C30-FD917FF606A9}" type="slidenum">
              <a:rPr lang="de-DE" smtClean="0"/>
              <a:pPr/>
              <a:t>6</a:t>
            </a:fld>
            <a:endParaRPr lang="de-DE" dirty="0"/>
          </a:p>
        </p:txBody>
      </p:sp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CB09C2C3-95CA-4343-A991-CEE7F9764EEB}"/>
              </a:ext>
            </a:extLst>
          </p:cNvPr>
          <p:cNvGrpSpPr/>
          <p:nvPr/>
        </p:nvGrpSpPr>
        <p:grpSpPr>
          <a:xfrm>
            <a:off x="586776" y="1019807"/>
            <a:ext cx="7313197" cy="2476607"/>
            <a:chOff x="1511808" y="1377509"/>
            <a:chExt cx="7313197" cy="2476607"/>
          </a:xfrm>
        </p:grpSpPr>
        <p:sp>
          <p:nvSpPr>
            <p:cNvPr id="7" name="Pfeil nach rechts 6">
              <a:extLst>
                <a:ext uri="{FF2B5EF4-FFF2-40B4-BE49-F238E27FC236}">
                  <a16:creationId xmlns:a16="http://schemas.microsoft.com/office/drawing/2014/main" id="{28EBAEFD-9FC2-5A48-ADF6-B37F0CF44EFA}"/>
                </a:ext>
              </a:extLst>
            </p:cNvPr>
            <p:cNvSpPr/>
            <p:nvPr/>
          </p:nvSpPr>
          <p:spPr>
            <a:xfrm>
              <a:off x="1522497" y="1377509"/>
              <a:ext cx="7302508" cy="491396"/>
            </a:xfrm>
            <a:prstGeom prst="rightArrow">
              <a:avLst>
                <a:gd name="adj1" fmla="val 100000"/>
                <a:gd name="adj2" fmla="val 208763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dirty="0">
                  <a:solidFill>
                    <a:schemeClr val="bg1"/>
                  </a:solidFill>
                </a:rPr>
                <a:t>Technological Innovation </a:t>
              </a:r>
              <a:r>
                <a:rPr lang="de-DE" b="1" dirty="0" err="1">
                  <a:solidFill>
                    <a:schemeClr val="bg1"/>
                  </a:solidFill>
                </a:rPr>
                <a:t>Process</a:t>
              </a:r>
              <a:endParaRPr lang="de-DE" b="1" dirty="0">
                <a:solidFill>
                  <a:schemeClr val="bg1"/>
                </a:solidFill>
              </a:endParaRPr>
            </a:p>
          </p:txBody>
        </p:sp>
        <p:grpSp>
          <p:nvGrpSpPr>
            <p:cNvPr id="8" name="Gruppieren 7">
              <a:extLst>
                <a:ext uri="{FF2B5EF4-FFF2-40B4-BE49-F238E27FC236}">
                  <a16:creationId xmlns:a16="http://schemas.microsoft.com/office/drawing/2014/main" id="{286E3DBD-7414-0E4E-9BAA-122D3189A089}"/>
                </a:ext>
              </a:extLst>
            </p:cNvPr>
            <p:cNvGrpSpPr/>
            <p:nvPr/>
          </p:nvGrpSpPr>
          <p:grpSpPr>
            <a:xfrm>
              <a:off x="1511808" y="2073225"/>
              <a:ext cx="4267200" cy="1780890"/>
              <a:chOff x="1609344" y="3511881"/>
              <a:chExt cx="3441778" cy="1780890"/>
            </a:xfrm>
          </p:grpSpPr>
          <p:grpSp>
            <p:nvGrpSpPr>
              <p:cNvPr id="11" name="Gruppieren 10">
                <a:extLst>
                  <a:ext uri="{FF2B5EF4-FFF2-40B4-BE49-F238E27FC236}">
                    <a16:creationId xmlns:a16="http://schemas.microsoft.com/office/drawing/2014/main" id="{D0E8FD65-52CC-6F4E-890B-D45CCECE361D}"/>
                  </a:ext>
                </a:extLst>
              </p:cNvPr>
              <p:cNvGrpSpPr/>
              <p:nvPr/>
            </p:nvGrpSpPr>
            <p:grpSpPr>
              <a:xfrm>
                <a:off x="1609344" y="3511881"/>
                <a:ext cx="3441778" cy="1780890"/>
                <a:chOff x="4120896" y="3706953"/>
                <a:chExt cx="3441778" cy="1780890"/>
              </a:xfrm>
            </p:grpSpPr>
            <p:grpSp>
              <p:nvGrpSpPr>
                <p:cNvPr id="13" name="Gruppieren 12">
                  <a:extLst>
                    <a:ext uri="{FF2B5EF4-FFF2-40B4-BE49-F238E27FC236}">
                      <a16:creationId xmlns:a16="http://schemas.microsoft.com/office/drawing/2014/main" id="{1AA7F2A7-ACF1-5A41-A558-CC5375993E79}"/>
                    </a:ext>
                  </a:extLst>
                </p:cNvPr>
                <p:cNvGrpSpPr/>
                <p:nvPr/>
              </p:nvGrpSpPr>
              <p:grpSpPr>
                <a:xfrm>
                  <a:off x="4120896" y="3706953"/>
                  <a:ext cx="3441778" cy="1780890"/>
                  <a:chOff x="1499616" y="3706953"/>
                  <a:chExt cx="3441778" cy="1780890"/>
                </a:xfrm>
              </p:grpSpPr>
              <p:sp>
                <p:nvSpPr>
                  <p:cNvPr id="15" name="Pfeil nach rechts 14">
                    <a:extLst>
                      <a:ext uri="{FF2B5EF4-FFF2-40B4-BE49-F238E27FC236}">
                        <a16:creationId xmlns:a16="http://schemas.microsoft.com/office/drawing/2014/main" id="{9BC4EA0D-6634-8948-8957-9DBCAE88C2D3}"/>
                      </a:ext>
                    </a:extLst>
                  </p:cNvPr>
                  <p:cNvSpPr/>
                  <p:nvPr/>
                </p:nvSpPr>
                <p:spPr>
                  <a:xfrm>
                    <a:off x="1499616" y="3706953"/>
                    <a:ext cx="3441778" cy="1780890"/>
                  </a:xfrm>
                  <a:prstGeom prst="rightArrow">
                    <a:avLst>
                      <a:gd name="adj1" fmla="val 100000"/>
                      <a:gd name="adj2" fmla="val 47261"/>
                    </a:avLst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 dirty="0"/>
                  </a:p>
                </p:txBody>
              </p:sp>
              <p:cxnSp>
                <p:nvCxnSpPr>
                  <p:cNvPr id="16" name="Gerade Verbindung 15">
                    <a:extLst>
                      <a:ext uri="{FF2B5EF4-FFF2-40B4-BE49-F238E27FC236}">
                        <a16:creationId xmlns:a16="http://schemas.microsoft.com/office/drawing/2014/main" id="{7A40945B-A5C3-FD43-BB44-E490633D18C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1499616" y="4069408"/>
                    <a:ext cx="3035727" cy="2720"/>
                  </a:xfrm>
                  <a:prstGeom prst="line">
                    <a:avLst/>
                  </a:prstGeom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" name="Gerade Verbindung 16">
                    <a:extLst>
                      <a:ext uri="{FF2B5EF4-FFF2-40B4-BE49-F238E27FC236}">
                        <a16:creationId xmlns:a16="http://schemas.microsoft.com/office/drawing/2014/main" id="{644108BB-B780-B445-9404-E46BE620D41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499616" y="5125212"/>
                    <a:ext cx="3035727" cy="0"/>
                  </a:xfrm>
                  <a:prstGeom prst="line">
                    <a:avLst/>
                  </a:prstGeom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8" name="Textfeld 17">
                    <a:extLst>
                      <a:ext uri="{FF2B5EF4-FFF2-40B4-BE49-F238E27FC236}">
                        <a16:creationId xmlns:a16="http://schemas.microsoft.com/office/drawing/2014/main" id="{0BD1AAA7-48F1-6A4E-9337-3D3864984FA1}"/>
                      </a:ext>
                    </a:extLst>
                  </p:cNvPr>
                  <p:cNvSpPr txBox="1"/>
                  <p:nvPr/>
                </p:nvSpPr>
                <p:spPr>
                  <a:xfrm>
                    <a:off x="1584961" y="3734292"/>
                    <a:ext cx="2499360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de-DE" sz="1400" dirty="0">
                        <a:solidFill>
                          <a:schemeClr val="bg1"/>
                        </a:solidFill>
                      </a:rPr>
                      <a:t>Research </a:t>
                    </a:r>
                    <a:r>
                      <a:rPr lang="de-DE" sz="1400" dirty="0" err="1">
                        <a:solidFill>
                          <a:schemeClr val="bg1"/>
                        </a:solidFill>
                      </a:rPr>
                      <a:t>and</a:t>
                    </a:r>
                    <a:r>
                      <a:rPr lang="de-DE" sz="1400" dirty="0">
                        <a:solidFill>
                          <a:schemeClr val="bg1"/>
                        </a:solidFill>
                      </a:rPr>
                      <a:t> Development</a:t>
                    </a:r>
                  </a:p>
                </p:txBody>
              </p:sp>
              <p:sp>
                <p:nvSpPr>
                  <p:cNvPr id="19" name="Textfeld 18">
                    <a:extLst>
                      <a:ext uri="{FF2B5EF4-FFF2-40B4-BE49-F238E27FC236}">
                        <a16:creationId xmlns:a16="http://schemas.microsoft.com/office/drawing/2014/main" id="{1B2C9926-3336-064C-AD90-C7260B828C89}"/>
                      </a:ext>
                    </a:extLst>
                  </p:cNvPr>
                  <p:cNvSpPr txBox="1"/>
                  <p:nvPr/>
                </p:nvSpPr>
                <p:spPr>
                  <a:xfrm>
                    <a:off x="1584961" y="5152639"/>
                    <a:ext cx="2499360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de-DE" sz="1400" b="1" dirty="0">
                        <a:solidFill>
                          <a:schemeClr val="bg1"/>
                        </a:solidFill>
                      </a:rPr>
                      <a:t>Invention</a:t>
                    </a:r>
                  </a:p>
                </p:txBody>
              </p:sp>
              <p:sp>
                <p:nvSpPr>
                  <p:cNvPr id="20" name="Pfeil nach rechts 19">
                    <a:extLst>
                      <a:ext uri="{FF2B5EF4-FFF2-40B4-BE49-F238E27FC236}">
                        <a16:creationId xmlns:a16="http://schemas.microsoft.com/office/drawing/2014/main" id="{B49164FB-FAF2-744E-8A7A-0827B21EDE7C}"/>
                      </a:ext>
                    </a:extLst>
                  </p:cNvPr>
                  <p:cNvSpPr/>
                  <p:nvPr/>
                </p:nvSpPr>
                <p:spPr>
                  <a:xfrm>
                    <a:off x="1499616" y="4069408"/>
                    <a:ext cx="2279904" cy="1055804"/>
                  </a:xfrm>
                  <a:prstGeom prst="rightArrow">
                    <a:avLst>
                      <a:gd name="adj1" fmla="val 100000"/>
                      <a:gd name="adj2" fmla="val 47261"/>
                    </a:avLst>
                  </a:prstGeom>
                  <a:ln w="12700"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 dirty="0"/>
                  </a:p>
                </p:txBody>
              </p:sp>
              <p:sp>
                <p:nvSpPr>
                  <p:cNvPr id="21" name="Textfeld 20">
                    <a:extLst>
                      <a:ext uri="{FF2B5EF4-FFF2-40B4-BE49-F238E27FC236}">
                        <a16:creationId xmlns:a16="http://schemas.microsoft.com/office/drawing/2014/main" id="{4C40F135-806C-BA4B-B413-279923896C7D}"/>
                      </a:ext>
                    </a:extLst>
                  </p:cNvPr>
                  <p:cNvSpPr txBox="1"/>
                  <p:nvPr/>
                </p:nvSpPr>
                <p:spPr>
                  <a:xfrm>
                    <a:off x="1800321" y="4204596"/>
                    <a:ext cx="1432560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de-DE" sz="1400" dirty="0">
                        <a:solidFill>
                          <a:schemeClr val="bg1"/>
                        </a:solidFill>
                      </a:rPr>
                      <a:t>Research</a:t>
                    </a:r>
                  </a:p>
                </p:txBody>
              </p:sp>
              <p:sp>
                <p:nvSpPr>
                  <p:cNvPr id="22" name="Textfeld 21">
                    <a:extLst>
                      <a:ext uri="{FF2B5EF4-FFF2-40B4-BE49-F238E27FC236}">
                        <a16:creationId xmlns:a16="http://schemas.microsoft.com/office/drawing/2014/main" id="{D3E05EC8-F213-0F47-A52E-D96918A0D9C0}"/>
                      </a:ext>
                    </a:extLst>
                  </p:cNvPr>
                  <p:cNvSpPr txBox="1"/>
                  <p:nvPr/>
                </p:nvSpPr>
                <p:spPr>
                  <a:xfrm>
                    <a:off x="1508237" y="4689948"/>
                    <a:ext cx="999743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de-DE" sz="1400" dirty="0">
                        <a:solidFill>
                          <a:schemeClr val="bg1"/>
                        </a:solidFill>
                      </a:rPr>
                      <a:t>Basic</a:t>
                    </a:r>
                  </a:p>
                </p:txBody>
              </p:sp>
              <p:sp>
                <p:nvSpPr>
                  <p:cNvPr id="23" name="Textfeld 22">
                    <a:extLst>
                      <a:ext uri="{FF2B5EF4-FFF2-40B4-BE49-F238E27FC236}">
                        <a16:creationId xmlns:a16="http://schemas.microsoft.com/office/drawing/2014/main" id="{F9D646A2-9E26-6B40-8FCF-80CE664E7C7F}"/>
                      </a:ext>
                    </a:extLst>
                  </p:cNvPr>
                  <p:cNvSpPr txBox="1"/>
                  <p:nvPr/>
                </p:nvSpPr>
                <p:spPr>
                  <a:xfrm>
                    <a:off x="2507980" y="4690466"/>
                    <a:ext cx="999743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de-DE" sz="1400" dirty="0">
                        <a:solidFill>
                          <a:schemeClr val="bg1"/>
                        </a:solidFill>
                      </a:rPr>
                      <a:t>Applied</a:t>
                    </a:r>
                  </a:p>
                </p:txBody>
              </p:sp>
              <p:sp>
                <p:nvSpPr>
                  <p:cNvPr id="24" name="Textfeld 23">
                    <a:extLst>
                      <a:ext uri="{FF2B5EF4-FFF2-40B4-BE49-F238E27FC236}">
                        <a16:creationId xmlns:a16="http://schemas.microsoft.com/office/drawing/2014/main" id="{563EDF1A-86DB-E34E-BB34-9A79FC3D7A75}"/>
                      </a:ext>
                    </a:extLst>
                  </p:cNvPr>
                  <p:cNvSpPr txBox="1"/>
                  <p:nvPr/>
                </p:nvSpPr>
                <p:spPr>
                  <a:xfrm rot="711194">
                    <a:off x="3394075" y="4211667"/>
                    <a:ext cx="1477389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de-DE" sz="1400" b="1" dirty="0">
                        <a:solidFill>
                          <a:schemeClr val="bg1"/>
                        </a:solidFill>
                      </a:rPr>
                      <a:t>Technological</a:t>
                    </a:r>
                  </a:p>
                </p:txBody>
              </p:sp>
              <p:sp>
                <p:nvSpPr>
                  <p:cNvPr id="25" name="Textfeld 24">
                    <a:extLst>
                      <a:ext uri="{FF2B5EF4-FFF2-40B4-BE49-F238E27FC236}">
                        <a16:creationId xmlns:a16="http://schemas.microsoft.com/office/drawing/2014/main" id="{E5829D8D-44D6-974A-9E13-CE1188F386F8}"/>
                      </a:ext>
                    </a:extLst>
                  </p:cNvPr>
                  <p:cNvSpPr txBox="1"/>
                  <p:nvPr/>
                </p:nvSpPr>
                <p:spPr>
                  <a:xfrm rot="20757390">
                    <a:off x="3407229" y="4700955"/>
                    <a:ext cx="1477389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de-DE" sz="1400" b="1" dirty="0">
                        <a:solidFill>
                          <a:schemeClr val="bg1"/>
                        </a:solidFill>
                      </a:rPr>
                      <a:t>Development</a:t>
                    </a:r>
                  </a:p>
                </p:txBody>
              </p:sp>
            </p:grpSp>
            <p:cxnSp>
              <p:nvCxnSpPr>
                <p:cNvPr id="14" name="Gerade Verbindung 13">
                  <a:extLst>
                    <a:ext uri="{FF2B5EF4-FFF2-40B4-BE49-F238E27FC236}">
                      <a16:creationId xmlns:a16="http://schemas.microsoft.com/office/drawing/2014/main" id="{B2E22E18-19B6-7747-BD46-B928807E3D69}"/>
                    </a:ext>
                  </a:extLst>
                </p:cNvPr>
                <p:cNvCxnSpPr/>
                <p:nvPr/>
              </p:nvCxnSpPr>
              <p:spPr>
                <a:xfrm>
                  <a:off x="5101305" y="4597310"/>
                  <a:ext cx="0" cy="527902"/>
                </a:xfrm>
                <a:prstGeom prst="line">
                  <a:avLst/>
                </a:prstGeom>
                <a:ln>
                  <a:solidFill>
                    <a:schemeClr val="tx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2" name="Gerade Verbindung 11">
                <a:extLst>
                  <a:ext uri="{FF2B5EF4-FFF2-40B4-BE49-F238E27FC236}">
                    <a16:creationId xmlns:a16="http://schemas.microsoft.com/office/drawing/2014/main" id="{6E709D28-9C31-734E-B2FA-9F93D0514297}"/>
                  </a:ext>
                </a:extLst>
              </p:cNvPr>
              <p:cNvCxnSpPr>
                <a:cxnSpLocks/>
                <a:stCxn id="20" idx="1"/>
                <a:endCxn id="20" idx="3"/>
              </p:cNvCxnSpPr>
              <p:nvPr/>
            </p:nvCxnSpPr>
            <p:spPr>
              <a:xfrm>
                <a:off x="1609344" y="4402238"/>
                <a:ext cx="2279904" cy="0"/>
              </a:xfrm>
              <a:prstGeom prst="line">
                <a:avLst/>
              </a:prstGeom>
              <a:ln>
                <a:solidFill>
                  <a:schemeClr val="tx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Pfeil nach rechts 34">
              <a:extLst>
                <a:ext uri="{FF2B5EF4-FFF2-40B4-BE49-F238E27FC236}">
                  <a16:creationId xmlns:a16="http://schemas.microsoft.com/office/drawing/2014/main" id="{814F4D88-8536-2446-81E9-FC09B8CCC412}"/>
                </a:ext>
              </a:extLst>
            </p:cNvPr>
            <p:cNvSpPr/>
            <p:nvPr/>
          </p:nvSpPr>
          <p:spPr>
            <a:xfrm>
              <a:off x="5533394" y="2073225"/>
              <a:ext cx="1753482" cy="1780891"/>
            </a:xfrm>
            <a:custGeom>
              <a:avLst/>
              <a:gdLst>
                <a:gd name="connsiteX0" fmla="*/ 0 w 1055636"/>
                <a:gd name="connsiteY0" fmla="*/ 0 h 1780891"/>
                <a:gd name="connsiteX1" fmla="*/ 527818 w 1055636"/>
                <a:gd name="connsiteY1" fmla="*/ 0 h 1780891"/>
                <a:gd name="connsiteX2" fmla="*/ 527818 w 1055636"/>
                <a:gd name="connsiteY2" fmla="*/ 0 h 1780891"/>
                <a:gd name="connsiteX3" fmla="*/ 1055636 w 1055636"/>
                <a:gd name="connsiteY3" fmla="*/ 890446 h 1780891"/>
                <a:gd name="connsiteX4" fmla="*/ 527818 w 1055636"/>
                <a:gd name="connsiteY4" fmla="*/ 1780891 h 1780891"/>
                <a:gd name="connsiteX5" fmla="*/ 527818 w 1055636"/>
                <a:gd name="connsiteY5" fmla="*/ 1780891 h 1780891"/>
                <a:gd name="connsiteX6" fmla="*/ 0 w 1055636"/>
                <a:gd name="connsiteY6" fmla="*/ 1780891 h 1780891"/>
                <a:gd name="connsiteX7" fmla="*/ 0 w 1055636"/>
                <a:gd name="connsiteY7" fmla="*/ 0 h 1780891"/>
                <a:gd name="connsiteX0" fmla="*/ 0 w 1055636"/>
                <a:gd name="connsiteY0" fmla="*/ 0 h 1780891"/>
                <a:gd name="connsiteX1" fmla="*/ 527818 w 1055636"/>
                <a:gd name="connsiteY1" fmla="*/ 0 h 1780891"/>
                <a:gd name="connsiteX2" fmla="*/ 527818 w 1055636"/>
                <a:gd name="connsiteY2" fmla="*/ 0 h 1780891"/>
                <a:gd name="connsiteX3" fmla="*/ 1055636 w 1055636"/>
                <a:gd name="connsiteY3" fmla="*/ 890446 h 1780891"/>
                <a:gd name="connsiteX4" fmla="*/ 527818 w 1055636"/>
                <a:gd name="connsiteY4" fmla="*/ 1780891 h 1780891"/>
                <a:gd name="connsiteX5" fmla="*/ 527818 w 1055636"/>
                <a:gd name="connsiteY5" fmla="*/ 1780891 h 1780891"/>
                <a:gd name="connsiteX6" fmla="*/ 0 w 1055636"/>
                <a:gd name="connsiteY6" fmla="*/ 1780891 h 1780891"/>
                <a:gd name="connsiteX7" fmla="*/ 294265 w 1055636"/>
                <a:gd name="connsiteY7" fmla="*/ 900444 h 1780891"/>
                <a:gd name="connsiteX8" fmla="*/ 0 w 1055636"/>
                <a:gd name="connsiteY8" fmla="*/ 0 h 1780891"/>
                <a:gd name="connsiteX0" fmla="*/ 0 w 1055636"/>
                <a:gd name="connsiteY0" fmla="*/ 0 h 1780891"/>
                <a:gd name="connsiteX1" fmla="*/ 527818 w 1055636"/>
                <a:gd name="connsiteY1" fmla="*/ 0 h 1780891"/>
                <a:gd name="connsiteX2" fmla="*/ 527818 w 1055636"/>
                <a:gd name="connsiteY2" fmla="*/ 0 h 1780891"/>
                <a:gd name="connsiteX3" fmla="*/ 1055636 w 1055636"/>
                <a:gd name="connsiteY3" fmla="*/ 890446 h 1780891"/>
                <a:gd name="connsiteX4" fmla="*/ 527818 w 1055636"/>
                <a:gd name="connsiteY4" fmla="*/ 1780891 h 1780891"/>
                <a:gd name="connsiteX5" fmla="*/ 527818 w 1055636"/>
                <a:gd name="connsiteY5" fmla="*/ 1780891 h 1780891"/>
                <a:gd name="connsiteX6" fmla="*/ 0 w 1055636"/>
                <a:gd name="connsiteY6" fmla="*/ 1780891 h 1780891"/>
                <a:gd name="connsiteX7" fmla="*/ 294265 w 1055636"/>
                <a:gd name="connsiteY7" fmla="*/ 900444 h 1780891"/>
                <a:gd name="connsiteX8" fmla="*/ 0 w 1055636"/>
                <a:gd name="connsiteY8" fmla="*/ 0 h 1780891"/>
                <a:gd name="connsiteX0" fmla="*/ 0 w 1055636"/>
                <a:gd name="connsiteY0" fmla="*/ 0 h 1780891"/>
                <a:gd name="connsiteX1" fmla="*/ 527818 w 1055636"/>
                <a:gd name="connsiteY1" fmla="*/ 0 h 1780891"/>
                <a:gd name="connsiteX2" fmla="*/ 527818 w 1055636"/>
                <a:gd name="connsiteY2" fmla="*/ 0 h 1780891"/>
                <a:gd name="connsiteX3" fmla="*/ 1055636 w 1055636"/>
                <a:gd name="connsiteY3" fmla="*/ 890446 h 1780891"/>
                <a:gd name="connsiteX4" fmla="*/ 527818 w 1055636"/>
                <a:gd name="connsiteY4" fmla="*/ 1780891 h 1780891"/>
                <a:gd name="connsiteX5" fmla="*/ 527818 w 1055636"/>
                <a:gd name="connsiteY5" fmla="*/ 1780891 h 1780891"/>
                <a:gd name="connsiteX6" fmla="*/ 0 w 1055636"/>
                <a:gd name="connsiteY6" fmla="*/ 1780891 h 1780891"/>
                <a:gd name="connsiteX7" fmla="*/ 294265 w 1055636"/>
                <a:gd name="connsiteY7" fmla="*/ 900444 h 1780891"/>
                <a:gd name="connsiteX8" fmla="*/ 0 w 1055636"/>
                <a:gd name="connsiteY8" fmla="*/ 0 h 1780891"/>
                <a:gd name="connsiteX0" fmla="*/ 0 w 1055636"/>
                <a:gd name="connsiteY0" fmla="*/ 0 h 1780891"/>
                <a:gd name="connsiteX1" fmla="*/ 527818 w 1055636"/>
                <a:gd name="connsiteY1" fmla="*/ 0 h 1780891"/>
                <a:gd name="connsiteX2" fmla="*/ 527818 w 1055636"/>
                <a:gd name="connsiteY2" fmla="*/ 0 h 1780891"/>
                <a:gd name="connsiteX3" fmla="*/ 1055636 w 1055636"/>
                <a:gd name="connsiteY3" fmla="*/ 890446 h 1780891"/>
                <a:gd name="connsiteX4" fmla="*/ 527818 w 1055636"/>
                <a:gd name="connsiteY4" fmla="*/ 1780891 h 1780891"/>
                <a:gd name="connsiteX5" fmla="*/ 527818 w 1055636"/>
                <a:gd name="connsiteY5" fmla="*/ 1780891 h 1780891"/>
                <a:gd name="connsiteX6" fmla="*/ 0 w 1055636"/>
                <a:gd name="connsiteY6" fmla="*/ 1780891 h 1780891"/>
                <a:gd name="connsiteX7" fmla="*/ 294265 w 1055636"/>
                <a:gd name="connsiteY7" fmla="*/ 900444 h 1780891"/>
                <a:gd name="connsiteX8" fmla="*/ 0 w 1055636"/>
                <a:gd name="connsiteY8" fmla="*/ 0 h 1780891"/>
                <a:gd name="connsiteX0" fmla="*/ 0 w 1055636"/>
                <a:gd name="connsiteY0" fmla="*/ 0 h 1780891"/>
                <a:gd name="connsiteX1" fmla="*/ 527818 w 1055636"/>
                <a:gd name="connsiteY1" fmla="*/ 0 h 1780891"/>
                <a:gd name="connsiteX2" fmla="*/ 527818 w 1055636"/>
                <a:gd name="connsiteY2" fmla="*/ 0 h 1780891"/>
                <a:gd name="connsiteX3" fmla="*/ 1055636 w 1055636"/>
                <a:gd name="connsiteY3" fmla="*/ 890446 h 1780891"/>
                <a:gd name="connsiteX4" fmla="*/ 527818 w 1055636"/>
                <a:gd name="connsiteY4" fmla="*/ 1780891 h 1780891"/>
                <a:gd name="connsiteX5" fmla="*/ 527818 w 1055636"/>
                <a:gd name="connsiteY5" fmla="*/ 1780891 h 1780891"/>
                <a:gd name="connsiteX6" fmla="*/ 0 w 1055636"/>
                <a:gd name="connsiteY6" fmla="*/ 1780891 h 1780891"/>
                <a:gd name="connsiteX7" fmla="*/ 294265 w 1055636"/>
                <a:gd name="connsiteY7" fmla="*/ 900444 h 1780891"/>
                <a:gd name="connsiteX8" fmla="*/ 0 w 1055636"/>
                <a:gd name="connsiteY8" fmla="*/ 0 h 1780891"/>
                <a:gd name="connsiteX0" fmla="*/ 0 w 1055636"/>
                <a:gd name="connsiteY0" fmla="*/ 0 h 1780891"/>
                <a:gd name="connsiteX1" fmla="*/ 527818 w 1055636"/>
                <a:gd name="connsiteY1" fmla="*/ 0 h 1780891"/>
                <a:gd name="connsiteX2" fmla="*/ 527818 w 1055636"/>
                <a:gd name="connsiteY2" fmla="*/ 0 h 1780891"/>
                <a:gd name="connsiteX3" fmla="*/ 1055636 w 1055636"/>
                <a:gd name="connsiteY3" fmla="*/ 890446 h 1780891"/>
                <a:gd name="connsiteX4" fmla="*/ 527818 w 1055636"/>
                <a:gd name="connsiteY4" fmla="*/ 1780891 h 1780891"/>
                <a:gd name="connsiteX5" fmla="*/ 527818 w 1055636"/>
                <a:gd name="connsiteY5" fmla="*/ 1780891 h 1780891"/>
                <a:gd name="connsiteX6" fmla="*/ 0 w 1055636"/>
                <a:gd name="connsiteY6" fmla="*/ 1780891 h 1780891"/>
                <a:gd name="connsiteX7" fmla="*/ 294265 w 1055636"/>
                <a:gd name="connsiteY7" fmla="*/ 900444 h 1780891"/>
                <a:gd name="connsiteX8" fmla="*/ 0 w 1055636"/>
                <a:gd name="connsiteY8" fmla="*/ 0 h 1780891"/>
                <a:gd name="connsiteX0" fmla="*/ 0 w 1055636"/>
                <a:gd name="connsiteY0" fmla="*/ 0 h 1780891"/>
                <a:gd name="connsiteX1" fmla="*/ 527818 w 1055636"/>
                <a:gd name="connsiteY1" fmla="*/ 0 h 1780891"/>
                <a:gd name="connsiteX2" fmla="*/ 527818 w 1055636"/>
                <a:gd name="connsiteY2" fmla="*/ 0 h 1780891"/>
                <a:gd name="connsiteX3" fmla="*/ 1055636 w 1055636"/>
                <a:gd name="connsiteY3" fmla="*/ 890446 h 1780891"/>
                <a:gd name="connsiteX4" fmla="*/ 527818 w 1055636"/>
                <a:gd name="connsiteY4" fmla="*/ 1780891 h 1780891"/>
                <a:gd name="connsiteX5" fmla="*/ 527818 w 1055636"/>
                <a:gd name="connsiteY5" fmla="*/ 1780891 h 1780891"/>
                <a:gd name="connsiteX6" fmla="*/ 0 w 1055636"/>
                <a:gd name="connsiteY6" fmla="*/ 1780891 h 1780891"/>
                <a:gd name="connsiteX7" fmla="*/ 294265 w 1055636"/>
                <a:gd name="connsiteY7" fmla="*/ 900444 h 1780891"/>
                <a:gd name="connsiteX8" fmla="*/ 0 w 1055636"/>
                <a:gd name="connsiteY8" fmla="*/ 0 h 1780891"/>
                <a:gd name="connsiteX0" fmla="*/ 0 w 1055636"/>
                <a:gd name="connsiteY0" fmla="*/ 0 h 1780891"/>
                <a:gd name="connsiteX1" fmla="*/ 527818 w 1055636"/>
                <a:gd name="connsiteY1" fmla="*/ 0 h 1780891"/>
                <a:gd name="connsiteX2" fmla="*/ 527818 w 1055636"/>
                <a:gd name="connsiteY2" fmla="*/ 0 h 1780891"/>
                <a:gd name="connsiteX3" fmla="*/ 1055636 w 1055636"/>
                <a:gd name="connsiteY3" fmla="*/ 890446 h 1780891"/>
                <a:gd name="connsiteX4" fmla="*/ 527818 w 1055636"/>
                <a:gd name="connsiteY4" fmla="*/ 1780891 h 1780891"/>
                <a:gd name="connsiteX5" fmla="*/ 527818 w 1055636"/>
                <a:gd name="connsiteY5" fmla="*/ 1780891 h 1780891"/>
                <a:gd name="connsiteX6" fmla="*/ 0 w 1055636"/>
                <a:gd name="connsiteY6" fmla="*/ 1780891 h 1780891"/>
                <a:gd name="connsiteX7" fmla="*/ 290592 w 1055636"/>
                <a:gd name="connsiteY7" fmla="*/ 882083 h 1780891"/>
                <a:gd name="connsiteX8" fmla="*/ 0 w 1055636"/>
                <a:gd name="connsiteY8" fmla="*/ 0 h 17808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55636" h="1780891">
                  <a:moveTo>
                    <a:pt x="0" y="0"/>
                  </a:moveTo>
                  <a:lnTo>
                    <a:pt x="527818" y="0"/>
                  </a:lnTo>
                  <a:lnTo>
                    <a:pt x="527818" y="0"/>
                  </a:lnTo>
                  <a:lnTo>
                    <a:pt x="1055636" y="890446"/>
                  </a:lnTo>
                  <a:lnTo>
                    <a:pt x="527818" y="1780891"/>
                  </a:lnTo>
                  <a:lnTo>
                    <a:pt x="527818" y="1780891"/>
                  </a:lnTo>
                  <a:lnTo>
                    <a:pt x="0" y="1780891"/>
                  </a:lnTo>
                  <a:cubicBezTo>
                    <a:pt x="105722" y="1471534"/>
                    <a:pt x="194661" y="1172656"/>
                    <a:pt x="290592" y="882083"/>
                  </a:cubicBez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r>
                <a:rPr lang="de-DE" sz="1400" b="1" dirty="0"/>
                <a:t>Implementation</a:t>
              </a:r>
              <a:endParaRPr lang="de-DE" sz="1200" b="1" dirty="0"/>
            </a:p>
          </p:txBody>
        </p:sp>
        <p:sp>
          <p:nvSpPr>
            <p:cNvPr id="10" name="Pfeil nach rechts 34">
              <a:extLst>
                <a:ext uri="{FF2B5EF4-FFF2-40B4-BE49-F238E27FC236}">
                  <a16:creationId xmlns:a16="http://schemas.microsoft.com/office/drawing/2014/main" id="{87D1BDF4-D792-B74F-9438-E90AFA16A7C3}"/>
                </a:ext>
              </a:extLst>
            </p:cNvPr>
            <p:cNvSpPr/>
            <p:nvPr/>
          </p:nvSpPr>
          <p:spPr>
            <a:xfrm>
              <a:off x="7071523" y="2073225"/>
              <a:ext cx="1753482" cy="1780891"/>
            </a:xfrm>
            <a:custGeom>
              <a:avLst/>
              <a:gdLst>
                <a:gd name="connsiteX0" fmla="*/ 0 w 1055636"/>
                <a:gd name="connsiteY0" fmla="*/ 0 h 1780891"/>
                <a:gd name="connsiteX1" fmla="*/ 527818 w 1055636"/>
                <a:gd name="connsiteY1" fmla="*/ 0 h 1780891"/>
                <a:gd name="connsiteX2" fmla="*/ 527818 w 1055636"/>
                <a:gd name="connsiteY2" fmla="*/ 0 h 1780891"/>
                <a:gd name="connsiteX3" fmla="*/ 1055636 w 1055636"/>
                <a:gd name="connsiteY3" fmla="*/ 890446 h 1780891"/>
                <a:gd name="connsiteX4" fmla="*/ 527818 w 1055636"/>
                <a:gd name="connsiteY4" fmla="*/ 1780891 h 1780891"/>
                <a:gd name="connsiteX5" fmla="*/ 527818 w 1055636"/>
                <a:gd name="connsiteY5" fmla="*/ 1780891 h 1780891"/>
                <a:gd name="connsiteX6" fmla="*/ 0 w 1055636"/>
                <a:gd name="connsiteY6" fmla="*/ 1780891 h 1780891"/>
                <a:gd name="connsiteX7" fmla="*/ 0 w 1055636"/>
                <a:gd name="connsiteY7" fmla="*/ 0 h 1780891"/>
                <a:gd name="connsiteX0" fmla="*/ 0 w 1055636"/>
                <a:gd name="connsiteY0" fmla="*/ 0 h 1780891"/>
                <a:gd name="connsiteX1" fmla="*/ 527818 w 1055636"/>
                <a:gd name="connsiteY1" fmla="*/ 0 h 1780891"/>
                <a:gd name="connsiteX2" fmla="*/ 527818 w 1055636"/>
                <a:gd name="connsiteY2" fmla="*/ 0 h 1780891"/>
                <a:gd name="connsiteX3" fmla="*/ 1055636 w 1055636"/>
                <a:gd name="connsiteY3" fmla="*/ 890446 h 1780891"/>
                <a:gd name="connsiteX4" fmla="*/ 527818 w 1055636"/>
                <a:gd name="connsiteY4" fmla="*/ 1780891 h 1780891"/>
                <a:gd name="connsiteX5" fmla="*/ 527818 w 1055636"/>
                <a:gd name="connsiteY5" fmla="*/ 1780891 h 1780891"/>
                <a:gd name="connsiteX6" fmla="*/ 0 w 1055636"/>
                <a:gd name="connsiteY6" fmla="*/ 1780891 h 1780891"/>
                <a:gd name="connsiteX7" fmla="*/ 294265 w 1055636"/>
                <a:gd name="connsiteY7" fmla="*/ 900444 h 1780891"/>
                <a:gd name="connsiteX8" fmla="*/ 0 w 1055636"/>
                <a:gd name="connsiteY8" fmla="*/ 0 h 1780891"/>
                <a:gd name="connsiteX0" fmla="*/ 0 w 1055636"/>
                <a:gd name="connsiteY0" fmla="*/ 0 h 1780891"/>
                <a:gd name="connsiteX1" fmla="*/ 527818 w 1055636"/>
                <a:gd name="connsiteY1" fmla="*/ 0 h 1780891"/>
                <a:gd name="connsiteX2" fmla="*/ 527818 w 1055636"/>
                <a:gd name="connsiteY2" fmla="*/ 0 h 1780891"/>
                <a:gd name="connsiteX3" fmla="*/ 1055636 w 1055636"/>
                <a:gd name="connsiteY3" fmla="*/ 890446 h 1780891"/>
                <a:gd name="connsiteX4" fmla="*/ 527818 w 1055636"/>
                <a:gd name="connsiteY4" fmla="*/ 1780891 h 1780891"/>
                <a:gd name="connsiteX5" fmla="*/ 527818 w 1055636"/>
                <a:gd name="connsiteY5" fmla="*/ 1780891 h 1780891"/>
                <a:gd name="connsiteX6" fmla="*/ 0 w 1055636"/>
                <a:gd name="connsiteY6" fmla="*/ 1780891 h 1780891"/>
                <a:gd name="connsiteX7" fmla="*/ 294265 w 1055636"/>
                <a:gd name="connsiteY7" fmla="*/ 900444 h 1780891"/>
                <a:gd name="connsiteX8" fmla="*/ 0 w 1055636"/>
                <a:gd name="connsiteY8" fmla="*/ 0 h 1780891"/>
                <a:gd name="connsiteX0" fmla="*/ 0 w 1055636"/>
                <a:gd name="connsiteY0" fmla="*/ 0 h 1780891"/>
                <a:gd name="connsiteX1" fmla="*/ 527818 w 1055636"/>
                <a:gd name="connsiteY1" fmla="*/ 0 h 1780891"/>
                <a:gd name="connsiteX2" fmla="*/ 527818 w 1055636"/>
                <a:gd name="connsiteY2" fmla="*/ 0 h 1780891"/>
                <a:gd name="connsiteX3" fmla="*/ 1055636 w 1055636"/>
                <a:gd name="connsiteY3" fmla="*/ 890446 h 1780891"/>
                <a:gd name="connsiteX4" fmla="*/ 527818 w 1055636"/>
                <a:gd name="connsiteY4" fmla="*/ 1780891 h 1780891"/>
                <a:gd name="connsiteX5" fmla="*/ 527818 w 1055636"/>
                <a:gd name="connsiteY5" fmla="*/ 1780891 h 1780891"/>
                <a:gd name="connsiteX6" fmla="*/ 0 w 1055636"/>
                <a:gd name="connsiteY6" fmla="*/ 1780891 h 1780891"/>
                <a:gd name="connsiteX7" fmla="*/ 294265 w 1055636"/>
                <a:gd name="connsiteY7" fmla="*/ 900444 h 1780891"/>
                <a:gd name="connsiteX8" fmla="*/ 0 w 1055636"/>
                <a:gd name="connsiteY8" fmla="*/ 0 h 1780891"/>
                <a:gd name="connsiteX0" fmla="*/ 0 w 1055636"/>
                <a:gd name="connsiteY0" fmla="*/ 0 h 1780891"/>
                <a:gd name="connsiteX1" fmla="*/ 527818 w 1055636"/>
                <a:gd name="connsiteY1" fmla="*/ 0 h 1780891"/>
                <a:gd name="connsiteX2" fmla="*/ 527818 w 1055636"/>
                <a:gd name="connsiteY2" fmla="*/ 0 h 1780891"/>
                <a:gd name="connsiteX3" fmla="*/ 1055636 w 1055636"/>
                <a:gd name="connsiteY3" fmla="*/ 890446 h 1780891"/>
                <a:gd name="connsiteX4" fmla="*/ 527818 w 1055636"/>
                <a:gd name="connsiteY4" fmla="*/ 1780891 h 1780891"/>
                <a:gd name="connsiteX5" fmla="*/ 527818 w 1055636"/>
                <a:gd name="connsiteY5" fmla="*/ 1780891 h 1780891"/>
                <a:gd name="connsiteX6" fmla="*/ 0 w 1055636"/>
                <a:gd name="connsiteY6" fmla="*/ 1780891 h 1780891"/>
                <a:gd name="connsiteX7" fmla="*/ 294265 w 1055636"/>
                <a:gd name="connsiteY7" fmla="*/ 900444 h 1780891"/>
                <a:gd name="connsiteX8" fmla="*/ 0 w 1055636"/>
                <a:gd name="connsiteY8" fmla="*/ 0 h 1780891"/>
                <a:gd name="connsiteX0" fmla="*/ 0 w 1055636"/>
                <a:gd name="connsiteY0" fmla="*/ 0 h 1780891"/>
                <a:gd name="connsiteX1" fmla="*/ 527818 w 1055636"/>
                <a:gd name="connsiteY1" fmla="*/ 0 h 1780891"/>
                <a:gd name="connsiteX2" fmla="*/ 527818 w 1055636"/>
                <a:gd name="connsiteY2" fmla="*/ 0 h 1780891"/>
                <a:gd name="connsiteX3" fmla="*/ 1055636 w 1055636"/>
                <a:gd name="connsiteY3" fmla="*/ 890446 h 1780891"/>
                <a:gd name="connsiteX4" fmla="*/ 527818 w 1055636"/>
                <a:gd name="connsiteY4" fmla="*/ 1780891 h 1780891"/>
                <a:gd name="connsiteX5" fmla="*/ 527818 w 1055636"/>
                <a:gd name="connsiteY5" fmla="*/ 1780891 h 1780891"/>
                <a:gd name="connsiteX6" fmla="*/ 0 w 1055636"/>
                <a:gd name="connsiteY6" fmla="*/ 1780891 h 1780891"/>
                <a:gd name="connsiteX7" fmla="*/ 294265 w 1055636"/>
                <a:gd name="connsiteY7" fmla="*/ 900444 h 1780891"/>
                <a:gd name="connsiteX8" fmla="*/ 0 w 1055636"/>
                <a:gd name="connsiteY8" fmla="*/ 0 h 1780891"/>
                <a:gd name="connsiteX0" fmla="*/ 0 w 1055636"/>
                <a:gd name="connsiteY0" fmla="*/ 0 h 1780891"/>
                <a:gd name="connsiteX1" fmla="*/ 527818 w 1055636"/>
                <a:gd name="connsiteY1" fmla="*/ 0 h 1780891"/>
                <a:gd name="connsiteX2" fmla="*/ 527818 w 1055636"/>
                <a:gd name="connsiteY2" fmla="*/ 0 h 1780891"/>
                <a:gd name="connsiteX3" fmla="*/ 1055636 w 1055636"/>
                <a:gd name="connsiteY3" fmla="*/ 890446 h 1780891"/>
                <a:gd name="connsiteX4" fmla="*/ 527818 w 1055636"/>
                <a:gd name="connsiteY4" fmla="*/ 1780891 h 1780891"/>
                <a:gd name="connsiteX5" fmla="*/ 527818 w 1055636"/>
                <a:gd name="connsiteY5" fmla="*/ 1780891 h 1780891"/>
                <a:gd name="connsiteX6" fmla="*/ 0 w 1055636"/>
                <a:gd name="connsiteY6" fmla="*/ 1780891 h 1780891"/>
                <a:gd name="connsiteX7" fmla="*/ 294265 w 1055636"/>
                <a:gd name="connsiteY7" fmla="*/ 900444 h 1780891"/>
                <a:gd name="connsiteX8" fmla="*/ 0 w 1055636"/>
                <a:gd name="connsiteY8" fmla="*/ 0 h 1780891"/>
                <a:gd name="connsiteX0" fmla="*/ 0 w 1055636"/>
                <a:gd name="connsiteY0" fmla="*/ 0 h 1780891"/>
                <a:gd name="connsiteX1" fmla="*/ 527818 w 1055636"/>
                <a:gd name="connsiteY1" fmla="*/ 0 h 1780891"/>
                <a:gd name="connsiteX2" fmla="*/ 527818 w 1055636"/>
                <a:gd name="connsiteY2" fmla="*/ 0 h 1780891"/>
                <a:gd name="connsiteX3" fmla="*/ 1055636 w 1055636"/>
                <a:gd name="connsiteY3" fmla="*/ 890446 h 1780891"/>
                <a:gd name="connsiteX4" fmla="*/ 527818 w 1055636"/>
                <a:gd name="connsiteY4" fmla="*/ 1780891 h 1780891"/>
                <a:gd name="connsiteX5" fmla="*/ 527818 w 1055636"/>
                <a:gd name="connsiteY5" fmla="*/ 1780891 h 1780891"/>
                <a:gd name="connsiteX6" fmla="*/ 0 w 1055636"/>
                <a:gd name="connsiteY6" fmla="*/ 1780891 h 1780891"/>
                <a:gd name="connsiteX7" fmla="*/ 294265 w 1055636"/>
                <a:gd name="connsiteY7" fmla="*/ 900444 h 1780891"/>
                <a:gd name="connsiteX8" fmla="*/ 0 w 1055636"/>
                <a:gd name="connsiteY8" fmla="*/ 0 h 1780891"/>
                <a:gd name="connsiteX0" fmla="*/ 0 w 1055636"/>
                <a:gd name="connsiteY0" fmla="*/ 0 h 1780891"/>
                <a:gd name="connsiteX1" fmla="*/ 527818 w 1055636"/>
                <a:gd name="connsiteY1" fmla="*/ 0 h 1780891"/>
                <a:gd name="connsiteX2" fmla="*/ 527818 w 1055636"/>
                <a:gd name="connsiteY2" fmla="*/ 0 h 1780891"/>
                <a:gd name="connsiteX3" fmla="*/ 1055636 w 1055636"/>
                <a:gd name="connsiteY3" fmla="*/ 890446 h 1780891"/>
                <a:gd name="connsiteX4" fmla="*/ 527818 w 1055636"/>
                <a:gd name="connsiteY4" fmla="*/ 1780891 h 1780891"/>
                <a:gd name="connsiteX5" fmla="*/ 527818 w 1055636"/>
                <a:gd name="connsiteY5" fmla="*/ 1780891 h 1780891"/>
                <a:gd name="connsiteX6" fmla="*/ 0 w 1055636"/>
                <a:gd name="connsiteY6" fmla="*/ 1780891 h 1780891"/>
                <a:gd name="connsiteX7" fmla="*/ 290592 w 1055636"/>
                <a:gd name="connsiteY7" fmla="*/ 882083 h 1780891"/>
                <a:gd name="connsiteX8" fmla="*/ 0 w 1055636"/>
                <a:gd name="connsiteY8" fmla="*/ 0 h 17808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55636" h="1780891">
                  <a:moveTo>
                    <a:pt x="0" y="0"/>
                  </a:moveTo>
                  <a:lnTo>
                    <a:pt x="527818" y="0"/>
                  </a:lnTo>
                  <a:lnTo>
                    <a:pt x="527818" y="0"/>
                  </a:lnTo>
                  <a:lnTo>
                    <a:pt x="1055636" y="890446"/>
                  </a:lnTo>
                  <a:lnTo>
                    <a:pt x="527818" y="1780891"/>
                  </a:lnTo>
                  <a:lnTo>
                    <a:pt x="527818" y="1780891"/>
                  </a:lnTo>
                  <a:lnTo>
                    <a:pt x="0" y="1780891"/>
                  </a:lnTo>
                  <a:cubicBezTo>
                    <a:pt x="105722" y="1471534"/>
                    <a:pt x="194661" y="1172656"/>
                    <a:pt x="290592" y="882083"/>
                  </a:cubicBez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r>
                <a:rPr lang="de-DE" sz="1400" b="1" dirty="0"/>
                <a:t>Diffusion</a:t>
              </a:r>
              <a:endParaRPr lang="de-DE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918350173"/>
      </p:ext>
    </p:extLst>
  </p:cSld>
  <p:clrMapOvr>
    <a:masterClrMapping/>
  </p:clrMapOvr>
</p:sld>
</file>

<file path=ppt/theme/theme1.xml><?xml version="1.0" encoding="utf-8"?>
<a:theme xmlns:a="http://schemas.openxmlformats.org/drawingml/2006/main" name="comb-skabelon_r1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lassisk kontor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208</Words>
  <Application>Microsoft Macintosh PowerPoint</Application>
  <PresentationFormat>Bildschirmpräsentation (16:9)</PresentationFormat>
  <Paragraphs>69</Paragraphs>
  <Slides>6</Slides>
  <Notes>0</Notes>
  <HiddenSlides>1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1" baseType="lpstr">
      <vt:lpstr>Arial</vt:lpstr>
      <vt:lpstr>Calibri</vt:lpstr>
      <vt:lpstr>Symbol</vt:lpstr>
      <vt:lpstr>Wingdings</vt:lpstr>
      <vt:lpstr>comb-skabelon_r1</vt:lpstr>
      <vt:lpstr>PowerPoint-Präsentation</vt:lpstr>
      <vt:lpstr>Problem</vt:lpstr>
      <vt:lpstr>School of Technological Innovation</vt:lpstr>
      <vt:lpstr>Criteria &amp; Data</vt:lpstr>
      <vt:lpstr>Gains &amp; Pains</vt:lpstr>
      <vt:lpstr>PowerPoint-Präsentation</vt:lpstr>
    </vt:vector>
  </TitlesOfParts>
  <Company>CBS</Company>
  <LinksUpToDate>false</LinksUpToDate>
  <SharedDoc>false</SharedDoc>
  <HyperlinksChanged>false</HyperlinksChanged>
  <AppVersion>16.0014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CBS EA</dc:creator>
  <cp:lastModifiedBy>Nika London</cp:lastModifiedBy>
  <cp:revision>196</cp:revision>
  <cp:lastPrinted>2018-07-13T00:13:21Z</cp:lastPrinted>
  <dcterms:created xsi:type="dcterms:W3CDTF">2013-11-09T16:46:18Z</dcterms:created>
  <dcterms:modified xsi:type="dcterms:W3CDTF">2018-07-13T00:16:28Z</dcterms:modified>
</cp:coreProperties>
</file>