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7" r:id="rId1"/>
  </p:sldMasterIdLst>
  <p:notesMasterIdLst>
    <p:notesMasterId r:id="rId8"/>
  </p:notesMasterIdLst>
  <p:sldIdLst>
    <p:sldId id="256" r:id="rId2"/>
    <p:sldId id="263" r:id="rId3"/>
    <p:sldId id="260" r:id="rId4"/>
    <p:sldId id="259" r:id="rId5"/>
    <p:sldId id="262" r:id="rId6"/>
    <p:sldId id="261" r:id="rId7"/>
  </p:sldIdLst>
  <p:sldSz cx="9144000" cy="6858000" type="screen4x3"/>
  <p:notesSz cx="6797675" cy="987425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D84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504" autoAdjust="0"/>
  </p:normalViewPr>
  <p:slideViewPr>
    <p:cSldViewPr snapToGrid="0" snapToObjects="1">
      <p:cViewPr varScale="1">
        <p:scale>
          <a:sx n="98" d="100"/>
          <a:sy n="98" d="100"/>
        </p:scale>
        <p:origin x="-1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44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C9C50-1B10-2E41-A21F-2178A26C42FA}" type="datetimeFigureOut">
              <a:rPr lang="fr-FR" smtClean="0"/>
              <a:t>12/07/18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EAB4B-E2B7-2244-972F-5CDD746A72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887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Gary_Becker" TargetMode="External"/><Relationship Id="rId4" Type="http://schemas.openxmlformats.org/officeDocument/2006/relationships/hyperlink" Target="https://fr.wikipedia.org/wiki/Prix_Nobel_d%E2%80%99%C3%A9conomie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EAB4B-E2B7-2244-972F-5CDD746A7249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6061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1200" i="1" dirty="0" smtClean="0">
                <a:latin typeface="Times New Roman"/>
                <a:cs typeface="Times New Roman"/>
              </a:rPr>
              <a:t>Disappointed by the political/Art operation,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200" dirty="0" smtClean="0">
                <a:latin typeface="Times New Roman"/>
                <a:cs typeface="Times New Roman"/>
              </a:rPr>
              <a:t>IAE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200" i="1" dirty="0" smtClean="0">
                <a:latin typeface="Times New Roman"/>
                <a:cs typeface="Times New Roman"/>
              </a:rPr>
              <a:t>then discover that money are even the most used exchange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200" i="1" dirty="0" smtClean="0">
                <a:latin typeface="Times New Roman"/>
                <a:cs typeface="Times New Roman"/>
              </a:rPr>
              <a:t>system between people / </a:t>
            </a:r>
            <a:r>
              <a:rPr lang="en-US" sz="1200" i="1" dirty="0" err="1" smtClean="0">
                <a:latin typeface="Times New Roman"/>
                <a:cs typeface="Times New Roman"/>
              </a:rPr>
              <a:t>Quanti.Supperior</a:t>
            </a:r>
            <a:r>
              <a:rPr lang="en-US" sz="1200" i="1" dirty="0" smtClean="0">
                <a:latin typeface="Times New Roman"/>
                <a:cs typeface="Times New Roman"/>
              </a:rPr>
              <a:t>, </a:t>
            </a:r>
            <a:r>
              <a:rPr lang="en-US" sz="1200" i="1" dirty="0" err="1" smtClean="0">
                <a:latin typeface="Times New Roman"/>
                <a:cs typeface="Times New Roman"/>
              </a:rPr>
              <a:t>Quali</a:t>
            </a:r>
            <a:r>
              <a:rPr lang="en-US" sz="1200" i="1" dirty="0" smtClean="0">
                <a:latin typeface="Times New Roman"/>
                <a:cs typeface="Times New Roman"/>
              </a:rPr>
              <a:t> ?than culture</a:t>
            </a:r>
          </a:p>
          <a:p>
            <a:endParaRPr lang="en-US" sz="1200" dirty="0" smtClean="0">
              <a:latin typeface="Times New Roman"/>
              <a:cs typeface="Times New Roman"/>
            </a:endParaRPr>
          </a:p>
          <a:p>
            <a:r>
              <a:rPr lang="en-US" sz="1200" i="1" dirty="0" smtClean="0">
                <a:latin typeface="Times New Roman"/>
                <a:cs typeface="Times New Roman"/>
              </a:rPr>
              <a:t>Personal Goal&gt; meet hard and soft science </a:t>
            </a:r>
          </a:p>
          <a:p>
            <a:r>
              <a:rPr lang="en-US" sz="1200" dirty="0" smtClean="0">
                <a:latin typeface="Times New Roman"/>
                <a:cs typeface="Times New Roman"/>
              </a:rPr>
              <a:t>Multidimensional approach (academic compliance?)* </a:t>
            </a:r>
          </a:p>
          <a:p>
            <a:r>
              <a:rPr lang="fr-FR" sz="1200" dirty="0" smtClean="0"/>
              <a:t>how to deal </a:t>
            </a:r>
            <a:r>
              <a:rPr lang="fr-FR" sz="1200" dirty="0" err="1" smtClean="0"/>
              <a:t>with</a:t>
            </a:r>
            <a:r>
              <a:rPr lang="fr-FR" sz="1200" dirty="0" smtClean="0"/>
              <a:t> </a:t>
            </a:r>
            <a:r>
              <a:rPr lang="fr-FR" sz="1200" dirty="0" err="1" smtClean="0"/>
              <a:t>that</a:t>
            </a:r>
            <a:r>
              <a:rPr lang="fr-FR" sz="1200" dirty="0" smtClean="0"/>
              <a:t> in a </a:t>
            </a:r>
            <a:r>
              <a:rPr lang="fr-FR" sz="1200" dirty="0" err="1" smtClean="0"/>
              <a:t>thesis</a:t>
            </a:r>
            <a:r>
              <a:rPr lang="fr-FR" sz="1200" dirty="0" smtClean="0"/>
              <a:t> </a:t>
            </a:r>
            <a:r>
              <a:rPr lang="fr-FR" sz="1200" dirty="0" err="1" smtClean="0"/>
              <a:t>project</a:t>
            </a:r>
            <a:r>
              <a:rPr lang="fr-FR" sz="1200" dirty="0" smtClean="0"/>
              <a:t> and a </a:t>
            </a:r>
            <a:r>
              <a:rPr lang="fr-FR" sz="1200" dirty="0" err="1" smtClean="0"/>
              <a:t>sicence</a:t>
            </a:r>
            <a:r>
              <a:rPr lang="fr-FR" sz="1200" baseline="0" dirty="0" smtClean="0"/>
              <a:t> life </a:t>
            </a:r>
            <a:r>
              <a:rPr lang="fr-FR" sz="1200" baseline="0" dirty="0" err="1" smtClean="0"/>
              <a:t>experience</a:t>
            </a:r>
            <a:r>
              <a:rPr lang="fr-FR" sz="1200" baseline="0" dirty="0" smtClean="0"/>
              <a:t> ?</a:t>
            </a:r>
            <a:endParaRPr lang="fr-FR" sz="1200" dirty="0" smtClean="0"/>
          </a:p>
          <a:p>
            <a:r>
              <a:rPr lang="fr-FR" sz="1200" dirty="0" smtClean="0"/>
              <a:t>*Post</a:t>
            </a:r>
            <a:r>
              <a:rPr lang="fr-FR" sz="1200" baseline="0" dirty="0" smtClean="0"/>
              <a:t> Michel </a:t>
            </a:r>
            <a:r>
              <a:rPr lang="fr-FR" sz="1200" baseline="0" dirty="0" err="1" smtClean="0"/>
              <a:t>foucault</a:t>
            </a:r>
            <a:r>
              <a:rPr lang="fr-FR" sz="1200" baseline="0" dirty="0" smtClean="0"/>
              <a:t>, on </a:t>
            </a:r>
            <a:r>
              <a:rPr lang="fr-FR" sz="1200" baseline="0" dirty="0" err="1" smtClean="0"/>
              <a:t>philosophical</a:t>
            </a:r>
            <a:r>
              <a:rPr lang="fr-FR" sz="1200" baseline="0" dirty="0" smtClean="0"/>
              <a:t> items </a:t>
            </a:r>
            <a:r>
              <a:rPr lang="fr-FR" sz="1200" baseline="0" dirty="0" err="1" smtClean="0"/>
              <a:t>questionning</a:t>
            </a:r>
            <a:r>
              <a:rPr lang="fr-FR" sz="1200" baseline="0" dirty="0" smtClean="0"/>
              <a:t> </a:t>
            </a:r>
            <a:r>
              <a:rPr lang="fr-FR" sz="1200" baseline="0" dirty="0" err="1" smtClean="0"/>
              <a:t>individual</a:t>
            </a:r>
            <a:r>
              <a:rPr lang="fr-FR" sz="1200" baseline="0" dirty="0" smtClean="0"/>
              <a:t> </a:t>
            </a:r>
            <a:r>
              <a:rPr lang="fr-FR" sz="1200" baseline="0" dirty="0" err="1" smtClean="0"/>
              <a:t>responsability</a:t>
            </a:r>
            <a:r>
              <a:rPr lang="fr-FR" sz="1200" baseline="0" dirty="0" smtClean="0"/>
              <a:t>, </a:t>
            </a:r>
            <a:r>
              <a:rPr lang="fr-FR" sz="1200" baseline="0" dirty="0" err="1" smtClean="0"/>
              <a:t>security</a:t>
            </a:r>
            <a:r>
              <a:rPr lang="fr-FR" sz="1200" baseline="0" dirty="0" smtClean="0"/>
              <a:t> states, </a:t>
            </a:r>
            <a:r>
              <a:rPr lang="fr-FR" sz="1200" baseline="0" dirty="0" err="1" smtClean="0"/>
              <a:t>transparency</a:t>
            </a:r>
            <a:r>
              <a:rPr lang="fr-FR" sz="1200" baseline="0" dirty="0" smtClean="0"/>
              <a:t> or </a:t>
            </a:r>
            <a:r>
              <a:rPr lang="fr-FR" sz="1200" baseline="0" dirty="0" err="1" smtClean="0"/>
              <a:t>wire</a:t>
            </a:r>
            <a:r>
              <a:rPr lang="fr-FR" sz="1200" baseline="0" dirty="0" smtClean="0"/>
              <a:t> society ?</a:t>
            </a:r>
          </a:p>
          <a:p>
            <a:r>
              <a:rPr lang="fr-FR" sz="1200" baseline="0" dirty="0" smtClean="0"/>
              <a:t>*</a:t>
            </a:r>
            <a:endParaRPr lang="fr-FR" sz="12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EAB4B-E2B7-2244-972F-5CDD746A724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912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pPr algn="ctr"/>
            <a:r>
              <a:rPr lang="fr-FR" dirty="0" err="1" smtClean="0">
                <a:latin typeface="Times New Roman"/>
                <a:cs typeface="Times New Roman"/>
              </a:rPr>
              <a:t>Two</a:t>
            </a:r>
            <a:r>
              <a:rPr lang="fr-FR" dirty="0" smtClean="0">
                <a:latin typeface="Times New Roman"/>
                <a:cs typeface="Times New Roman"/>
              </a:rPr>
              <a:t> speed</a:t>
            </a:r>
            <a:r>
              <a:rPr lang="fr-FR" baseline="0" dirty="0" smtClean="0">
                <a:latin typeface="Times New Roman"/>
                <a:cs typeface="Times New Roman"/>
              </a:rPr>
              <a:t> of </a:t>
            </a:r>
            <a:r>
              <a:rPr lang="fr-FR" baseline="0" dirty="0" err="1" smtClean="0">
                <a:latin typeface="Times New Roman"/>
                <a:cs typeface="Times New Roman"/>
              </a:rPr>
              <a:t>development</a:t>
            </a:r>
            <a:r>
              <a:rPr lang="fr-FR" baseline="0" dirty="0" smtClean="0">
                <a:latin typeface="Times New Roman"/>
                <a:cs typeface="Times New Roman"/>
              </a:rPr>
              <a:t>: </a:t>
            </a:r>
            <a:r>
              <a:rPr lang="fr-FR" baseline="0" dirty="0" err="1" smtClean="0">
                <a:latin typeface="Times New Roman"/>
                <a:cs typeface="Times New Roman"/>
              </a:rPr>
              <a:t>Tragedy</a:t>
            </a:r>
            <a:r>
              <a:rPr lang="fr-FR" baseline="0" dirty="0" smtClean="0">
                <a:latin typeface="Times New Roman"/>
                <a:cs typeface="Times New Roman"/>
              </a:rPr>
              <a:t> and </a:t>
            </a:r>
            <a:r>
              <a:rPr lang="fr-FR" baseline="0" dirty="0" err="1" smtClean="0">
                <a:latin typeface="Times New Roman"/>
                <a:cs typeface="Times New Roman"/>
              </a:rPr>
              <a:t>promess</a:t>
            </a:r>
            <a:endParaRPr lang="fr-FR" baseline="0" dirty="0" smtClean="0">
              <a:latin typeface="Times New Roman"/>
              <a:cs typeface="Times New Roman"/>
            </a:endParaRPr>
          </a:p>
          <a:p>
            <a:pPr algn="ctr"/>
            <a:r>
              <a:rPr lang="fr-FR" baseline="0" dirty="0" err="1" smtClean="0">
                <a:latin typeface="Times New Roman"/>
                <a:cs typeface="Times New Roman"/>
              </a:rPr>
              <a:t>so</a:t>
            </a:r>
            <a:r>
              <a:rPr lang="fr-FR" dirty="0" smtClean="0">
                <a:latin typeface="Times New Roman"/>
                <a:cs typeface="Times New Roman"/>
              </a:rPr>
              <a:t> If </a:t>
            </a:r>
            <a:r>
              <a:rPr lang="fr-FR" dirty="0" err="1" smtClean="0">
                <a:latin typeface="Times New Roman"/>
                <a:cs typeface="Times New Roman"/>
              </a:rPr>
              <a:t>we</a:t>
            </a:r>
            <a:r>
              <a:rPr lang="fr-FR" dirty="0" smtClean="0">
                <a:latin typeface="Times New Roman"/>
                <a:cs typeface="Times New Roman"/>
              </a:rPr>
              <a:t> </a:t>
            </a:r>
            <a:r>
              <a:rPr lang="fr-FR" dirty="0" err="1" smtClean="0">
                <a:latin typeface="Times New Roman"/>
                <a:cs typeface="Times New Roman"/>
              </a:rPr>
              <a:t>want</a:t>
            </a:r>
            <a:r>
              <a:rPr lang="fr-FR" dirty="0" smtClean="0">
                <a:latin typeface="Times New Roman"/>
                <a:cs typeface="Times New Roman"/>
              </a:rPr>
              <a:t> continue to </a:t>
            </a:r>
            <a:r>
              <a:rPr lang="fr-FR" dirty="0" err="1" smtClean="0">
                <a:latin typeface="Times New Roman"/>
                <a:cs typeface="Times New Roman"/>
              </a:rPr>
              <a:t>grow</a:t>
            </a:r>
            <a:r>
              <a:rPr lang="fr-FR" dirty="0" smtClean="0"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fr-FR" dirty="0" smtClean="0">
                <a:latin typeface="Times New Roman"/>
                <a:cs typeface="Times New Roman"/>
              </a:rPr>
              <a:t>IT CAN’T LONGER BE SEPARATED </a:t>
            </a:r>
            <a:r>
              <a:rPr lang="fr-FR" dirty="0" smtClean="0"/>
              <a:t>This </a:t>
            </a:r>
            <a:r>
              <a:rPr lang="fr-FR" dirty="0" err="1" smtClean="0"/>
              <a:t>is</a:t>
            </a:r>
            <a:r>
              <a:rPr lang="fr-FR" dirty="0" smtClean="0"/>
              <a:t> the</a:t>
            </a:r>
            <a:r>
              <a:rPr lang="fr-FR" baseline="0" dirty="0" smtClean="0"/>
              <a:t> marketing slide of </a:t>
            </a:r>
            <a:r>
              <a:rPr lang="fr-FR" baseline="0" dirty="0" err="1" smtClean="0"/>
              <a:t>my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presentation</a:t>
            </a:r>
            <a:r>
              <a:rPr lang="fr-FR" baseline="0" dirty="0" smtClean="0"/>
              <a:t> </a:t>
            </a:r>
          </a:p>
          <a:p>
            <a:r>
              <a:rPr lang="fr-FR" baseline="0" dirty="0" smtClean="0"/>
              <a:t>*As </a:t>
            </a:r>
            <a:r>
              <a:rPr lang="fr-FR" baseline="0" dirty="0" err="1" smtClean="0"/>
              <a:t>Carbon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Token</a:t>
            </a:r>
            <a:r>
              <a:rPr lang="fr-FR" baseline="0" dirty="0" smtClean="0"/>
              <a:t> exemple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EAB4B-E2B7-2244-972F-5CDD746A724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254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*</a:t>
            </a:r>
            <a:r>
              <a:rPr lang="en-US" dirty="0" smtClean="0"/>
              <a:t>Human capital is the set of aptitudes, talents, qualifications, experiences accumulated by an individual and which partly determine his ability to work or produce for himself or for others. </a:t>
            </a:r>
            <a:r>
              <a:rPr lang="fr-F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1965, 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Gary Becker"/>
              </a:rPr>
              <a:t>Gary Becker</a:t>
            </a:r>
            <a:r>
              <a:rPr lang="fr-F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approfondit le concept et le vulgarise, obtenant en 1992 le 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Prix Nobel d’économie"/>
              </a:rPr>
              <a:t>prix Nobel d’économie</a:t>
            </a:r>
            <a:r>
              <a:rPr lang="fr-F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pour son développement de la théorie du capital humain. </a:t>
            </a:r>
            <a:endParaRPr lang="fr-FR" dirty="0" smtClean="0"/>
          </a:p>
          <a:p>
            <a:r>
              <a:rPr lang="fr-FR" dirty="0" smtClean="0"/>
              <a:t>*Financial</a:t>
            </a:r>
            <a:r>
              <a:rPr lang="fr-FR" baseline="0" dirty="0" smtClean="0"/>
              <a:t> math in </a:t>
            </a:r>
            <a:r>
              <a:rPr lang="en-US" baseline="0" noProof="0" dirty="0" smtClean="0"/>
              <a:t>actual</a:t>
            </a:r>
            <a:r>
              <a:rPr lang="fr-FR" baseline="0" dirty="0" smtClean="0"/>
              <a:t> system are right in Stock account ? </a:t>
            </a:r>
            <a:endParaRPr lang="fr-FR" dirty="0" smtClean="0"/>
          </a:p>
          <a:p>
            <a:r>
              <a:rPr lang="fr-FR" dirty="0" smtClean="0"/>
              <a:t>*Statistiques</a:t>
            </a:r>
            <a:r>
              <a:rPr lang="fr-FR" baseline="0" dirty="0" smtClean="0"/>
              <a:t> on what makes </a:t>
            </a:r>
            <a:r>
              <a:rPr lang="fr-FR" baseline="0" dirty="0" err="1" smtClean="0"/>
              <a:t>someone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succefull</a:t>
            </a:r>
            <a:r>
              <a:rPr lang="fr-FR" baseline="0" dirty="0" smtClean="0"/>
              <a:t> in life? L’option art en 3</a:t>
            </a:r>
            <a:r>
              <a:rPr lang="fr-FR" baseline="30000" dirty="0" smtClean="0"/>
              <a:t>ème</a:t>
            </a:r>
            <a:r>
              <a:rPr lang="fr-FR" baseline="0" dirty="0" smtClean="0"/>
              <a:t> au collège   </a:t>
            </a:r>
          </a:p>
          <a:p>
            <a:r>
              <a:rPr lang="fr-FR" baseline="0" dirty="0" smtClean="0"/>
              <a:t>*</a:t>
            </a:r>
            <a:endParaRPr lang="fr-FR" baseline="0" dirty="0"/>
          </a:p>
          <a:p>
            <a:r>
              <a:rPr lang="fr-FR" baseline="0" dirty="0" err="1" smtClean="0"/>
              <a:t>Things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sounds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better</a:t>
            </a:r>
            <a:r>
              <a:rPr lang="fr-FR" baseline="0" dirty="0" smtClean="0"/>
              <a:t> in </a:t>
            </a:r>
            <a:r>
              <a:rPr lang="fr-FR" baseline="0" dirty="0" err="1" smtClean="0"/>
              <a:t>our</a:t>
            </a:r>
            <a:r>
              <a:rPr lang="fr-FR" baseline="0" dirty="0" smtClean="0"/>
              <a:t> post-</a:t>
            </a:r>
            <a:r>
              <a:rPr lang="fr-FR" baseline="0" dirty="0" err="1" smtClean="0"/>
              <a:t>industrial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modernity</a:t>
            </a:r>
            <a:r>
              <a:rPr lang="fr-FR" baseline="0" dirty="0" smtClean="0"/>
              <a:t> ? But...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EAB4B-E2B7-2244-972F-5CDD746A724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957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 smtClean="0"/>
              <a:t>https://www.nasdaq.com/article/how-tokenization-is-putting-real-world-assets-on-blockchains-cm767952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https://</a:t>
            </a:r>
            <a:r>
              <a:rPr lang="en-US" dirty="0" err="1" smtClean="0"/>
              <a:t>blog.gatecoin.com</a:t>
            </a:r>
            <a:r>
              <a:rPr lang="en-US" dirty="0" smtClean="0"/>
              <a:t>/why-asset-backed-tokens-will-be-mainstream-56f4aad704c4: Token increase the potential of fractional and shared ownership because</a:t>
            </a:r>
            <a:r>
              <a:rPr lang="en-US" baseline="0" dirty="0" smtClean="0"/>
              <a:t> tokens are divisible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EAB4B-E2B7-2244-972F-5CDD746A724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522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/>
                <a:cs typeface="Times New Roman"/>
              </a:rPr>
              <a:t>Project status: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/>
                <a:cs typeface="Times New Roman"/>
              </a:rPr>
              <a:t>10 pages </a:t>
            </a:r>
          </a:p>
          <a:p>
            <a:r>
              <a:rPr lang="fr-FR" dirty="0" smtClean="0"/>
              <a:t>*SDG (</a:t>
            </a:r>
            <a:r>
              <a:rPr lang="fr-FR" dirty="0" err="1" smtClean="0"/>
              <a:t>Sustainable</a:t>
            </a:r>
            <a:r>
              <a:rPr lang="fr-FR" dirty="0" smtClean="0"/>
              <a:t> </a:t>
            </a:r>
            <a:r>
              <a:rPr lang="fr-FR" dirty="0" err="1" smtClean="0"/>
              <a:t>Development</a:t>
            </a:r>
            <a:r>
              <a:rPr lang="fr-FR" dirty="0" smtClean="0"/>
              <a:t> Goals)</a:t>
            </a:r>
          </a:p>
          <a:p>
            <a:r>
              <a:rPr lang="fr-FR" dirty="0" smtClean="0"/>
              <a:t>I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please</a:t>
            </a:r>
            <a:r>
              <a:rPr lang="fr-FR" dirty="0" smtClean="0"/>
              <a:t> to have </a:t>
            </a:r>
            <a:r>
              <a:rPr lang="fr-FR" dirty="0" err="1" smtClean="0"/>
              <a:t>your</a:t>
            </a:r>
            <a:r>
              <a:rPr lang="fr-FR" dirty="0" smtClean="0"/>
              <a:t> return of </a:t>
            </a:r>
            <a:r>
              <a:rPr lang="fr-FR" dirty="0" err="1" smtClean="0"/>
              <a:t>experience</a:t>
            </a:r>
            <a:r>
              <a:rPr lang="fr-FR" dirty="0" smtClean="0"/>
              <a:t> about art of </a:t>
            </a:r>
            <a:r>
              <a:rPr lang="fr-FR" dirty="0" err="1" smtClean="0"/>
              <a:t>questionnning</a:t>
            </a:r>
            <a:r>
              <a:rPr lang="fr-FR" dirty="0" smtClean="0"/>
              <a:t> (</a:t>
            </a:r>
            <a:r>
              <a:rPr lang="fr-FR" dirty="0" err="1" smtClean="0"/>
              <a:t>later</a:t>
            </a:r>
            <a:r>
              <a:rPr lang="fr-FR" dirty="0" smtClean="0"/>
              <a:t> on the </a:t>
            </a:r>
            <a:r>
              <a:rPr lang="fr-FR" dirty="0" err="1" smtClean="0"/>
              <a:t>evening</a:t>
            </a:r>
            <a:r>
              <a:rPr lang="fr-FR" dirty="0" smtClean="0"/>
              <a:t>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- </a:t>
            </a:r>
            <a:r>
              <a:rPr lang="fr-FR" dirty="0" err="1" smtClean="0"/>
              <a:t>Turning</a:t>
            </a:r>
            <a:r>
              <a:rPr lang="fr-FR" dirty="0" smtClean="0"/>
              <a:t> </a:t>
            </a:r>
            <a:r>
              <a:rPr lang="fr-FR" dirty="0" err="1" smtClean="0"/>
              <a:t>those</a:t>
            </a:r>
            <a:r>
              <a:rPr lang="fr-FR" dirty="0" smtClean="0"/>
              <a:t> marketing </a:t>
            </a:r>
            <a:r>
              <a:rPr lang="fr-FR" dirty="0" err="1" smtClean="0"/>
              <a:t>lines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scientifics</a:t>
            </a:r>
            <a:r>
              <a:rPr lang="fr-FR" dirty="0" smtClean="0"/>
              <a:t> (</a:t>
            </a:r>
            <a:r>
              <a:rPr lang="fr-FR" dirty="0" err="1" smtClean="0"/>
              <a:t>personal</a:t>
            </a:r>
            <a:r>
              <a:rPr lang="fr-FR" baseline="0" dirty="0" smtClean="0"/>
              <a:t> biais to </a:t>
            </a:r>
            <a:r>
              <a:rPr lang="fr-FR" baseline="0" dirty="0" err="1" smtClean="0"/>
              <a:t>fix</a:t>
            </a:r>
            <a:r>
              <a:rPr lang="fr-FR" baseline="0" dirty="0" smtClean="0"/>
              <a:t>)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EAB4B-E2B7-2244-972F-5CDD746A724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032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>
                <a:solidFill>
                  <a:srgbClr val="000000"/>
                </a:solidFill>
              </a:defRPr>
            </a:pPr>
            <a:r>
              <a:rPr sz="1388" b="1" cap="all">
                <a:solidFill>
                  <a:srgbClr val="FFFFFF"/>
                </a:solidFill>
              </a:rPr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705017909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F450B-9B76-0C46-B67E-F4F0F388C6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279D84"/>
                </a:solidFill>
              </a:rPr>
              <a:t>BRA Berlin</a:t>
            </a:r>
            <a:endParaRPr lang="fr-FR" dirty="0">
              <a:solidFill>
                <a:srgbClr val="279D84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279D84"/>
                </a:solidFill>
              </a:rPr>
              <a:t>Noémie Dié </a:t>
            </a:r>
          </a:p>
          <a:p>
            <a:r>
              <a:rPr lang="fr-FR" dirty="0" smtClean="0">
                <a:solidFill>
                  <a:srgbClr val="279D84"/>
                </a:solidFill>
              </a:rPr>
              <a:t>July 2018</a:t>
            </a:r>
            <a:endParaRPr lang="fr-FR" dirty="0">
              <a:solidFill>
                <a:srgbClr val="279D84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4339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Group 283"/>
          <p:cNvGrpSpPr/>
          <p:nvPr/>
        </p:nvGrpSpPr>
        <p:grpSpPr>
          <a:xfrm>
            <a:off x="1857219" y="1999168"/>
            <a:ext cx="5429563" cy="588990"/>
            <a:chOff x="-250289" y="40234"/>
            <a:chExt cx="14478836" cy="1570637"/>
          </a:xfrm>
        </p:grpSpPr>
        <p:sp>
          <p:nvSpPr>
            <p:cNvPr id="281" name="Shape 281"/>
            <p:cNvSpPr/>
            <p:nvPr/>
          </p:nvSpPr>
          <p:spPr>
            <a:xfrm>
              <a:off x="-250289" y="40234"/>
              <a:ext cx="14478836" cy="8720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9050" tIns="19050" rIns="19050" bIns="19050" numCol="1" anchor="ctr">
              <a:spAutoFit/>
            </a:bodyPr>
            <a:lstStyle>
              <a:lvl1pPr algn="ctr">
                <a:defRPr sz="5000" b="0" spc="-100">
                  <a:solidFill>
                    <a:srgbClr val="FFFFFF"/>
                  </a:solidFill>
                  <a:latin typeface="Neris Light"/>
                  <a:ea typeface="Neris Light"/>
                  <a:cs typeface="Neris Light"/>
                  <a:sym typeface="Neris Light"/>
                </a:defRPr>
              </a:lvl1pPr>
            </a:lstStyle>
            <a:p>
              <a:pPr lvl="0">
                <a:defRPr sz="1800" spc="0">
                  <a:solidFill>
                    <a:srgbClr val="000000"/>
                  </a:solidFill>
                </a:defRPr>
              </a:pPr>
              <a:r>
                <a:rPr sz="1875" spc="-38"/>
                <a:t>We follow this exact process to build perfect products</a:t>
              </a:r>
            </a:p>
          </p:txBody>
        </p:sp>
        <p:sp>
          <p:nvSpPr>
            <p:cNvPr id="282" name="Shape 282"/>
            <p:cNvSpPr/>
            <p:nvPr/>
          </p:nvSpPr>
          <p:spPr>
            <a:xfrm>
              <a:off x="-175313" y="954283"/>
              <a:ext cx="14328881" cy="6565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9050" tIns="19050" rIns="19050" bIns="19050" numCol="1" anchor="ctr">
              <a:spAutoFit/>
            </a:bodyPr>
            <a:lstStyle>
              <a:lvl1pPr algn="ctr">
                <a:defRPr sz="3600" b="0" spc="-72">
                  <a:solidFill>
                    <a:srgbClr val="FFFFFF"/>
                  </a:solidFill>
                  <a:latin typeface="Neris Thin"/>
                  <a:ea typeface="Neris Thin"/>
                  <a:cs typeface="Neris Thin"/>
                  <a:sym typeface="Neris Thin"/>
                </a:defRPr>
              </a:lvl1pPr>
            </a:lstStyle>
            <a:p>
              <a:pPr lvl="0">
                <a:defRPr sz="1800" spc="0">
                  <a:solidFill>
                    <a:srgbClr val="000000"/>
                  </a:solidFill>
                </a:defRPr>
              </a:pPr>
              <a:r>
                <a:rPr sz="1350" spc="-27"/>
                <a:t>Apple pie tiramisu topping biscuit toffee donut jelly candy canes croissant</a:t>
              </a:r>
            </a:p>
          </p:txBody>
        </p:sp>
      </p:grpSp>
      <p:grpSp>
        <p:nvGrpSpPr>
          <p:cNvPr id="288" name="Group 288"/>
          <p:cNvGrpSpPr/>
          <p:nvPr/>
        </p:nvGrpSpPr>
        <p:grpSpPr>
          <a:xfrm>
            <a:off x="260" y="1784577"/>
            <a:ext cx="1865859" cy="1933201"/>
            <a:chOff x="0" y="0"/>
            <a:chExt cx="4975622" cy="5155201"/>
          </a:xfrm>
        </p:grpSpPr>
        <p:sp>
          <p:nvSpPr>
            <p:cNvPr id="284" name="Shape 284"/>
            <p:cNvSpPr/>
            <p:nvPr/>
          </p:nvSpPr>
          <p:spPr>
            <a:xfrm>
              <a:off x="0" y="191"/>
              <a:ext cx="4975622" cy="5155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18616" y="21600"/>
                  </a:lnTo>
                  <a:lnTo>
                    <a:pt x="18616" y="21532"/>
                  </a:lnTo>
                  <a:lnTo>
                    <a:pt x="18635" y="21600"/>
                  </a:lnTo>
                  <a:lnTo>
                    <a:pt x="21600" y="10799"/>
                  </a:lnTo>
                  <a:lnTo>
                    <a:pt x="18635" y="0"/>
                  </a:lnTo>
                  <a:lnTo>
                    <a:pt x="18616" y="67"/>
                  </a:lnTo>
                  <a:lnTo>
                    <a:pt x="186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D022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1200"/>
            </a:p>
          </p:txBody>
        </p:sp>
        <p:sp>
          <p:nvSpPr>
            <p:cNvPr id="285" name="Shape 285"/>
            <p:cNvSpPr/>
            <p:nvPr/>
          </p:nvSpPr>
          <p:spPr>
            <a:xfrm>
              <a:off x="0" y="0"/>
              <a:ext cx="4669235" cy="1404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198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59">
                <a:alpha val="14802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1200"/>
            </a:p>
          </p:txBody>
        </p:sp>
        <p:sp>
          <p:nvSpPr>
            <p:cNvPr id="287" name="Shape 287"/>
            <p:cNvSpPr/>
            <p:nvPr/>
          </p:nvSpPr>
          <p:spPr>
            <a:xfrm>
              <a:off x="658493" y="1987818"/>
              <a:ext cx="3203879" cy="9643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9050" tIns="19050" rIns="19050" bIns="19050" numCol="1" anchor="ctr">
              <a:spAutoFit/>
            </a:bodyPr>
            <a:lstStyle/>
            <a:p>
              <a:r>
                <a:rPr lang="en-US" sz="1050" dirty="0">
                  <a:latin typeface="Times New Roman"/>
                  <a:cs typeface="Times New Roman"/>
                </a:rPr>
                <a:t>Sorbonne: Theatre, literature, philosophy</a:t>
              </a:r>
            </a:p>
          </p:txBody>
        </p:sp>
      </p:grpSp>
      <p:grpSp>
        <p:nvGrpSpPr>
          <p:cNvPr id="293" name="Group 293"/>
          <p:cNvGrpSpPr/>
          <p:nvPr/>
        </p:nvGrpSpPr>
        <p:grpSpPr>
          <a:xfrm>
            <a:off x="263697" y="1790254"/>
            <a:ext cx="3495652" cy="1933298"/>
            <a:chOff x="-3571913" y="0"/>
            <a:chExt cx="9321734" cy="5155459"/>
          </a:xfrm>
        </p:grpSpPr>
        <p:sp>
          <p:nvSpPr>
            <p:cNvPr id="289" name="Shape 289"/>
            <p:cNvSpPr/>
            <p:nvPr/>
          </p:nvSpPr>
          <p:spPr>
            <a:xfrm>
              <a:off x="0" y="396"/>
              <a:ext cx="5749821" cy="5155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4"/>
                  </a:lnTo>
                  <a:lnTo>
                    <a:pt x="8" y="0"/>
                  </a:lnTo>
                  <a:lnTo>
                    <a:pt x="0" y="0"/>
                  </a:lnTo>
                  <a:close/>
                  <a:moveTo>
                    <a:pt x="8" y="0"/>
                  </a:moveTo>
                  <a:lnTo>
                    <a:pt x="2575" y="10800"/>
                  </a:lnTo>
                  <a:lnTo>
                    <a:pt x="8" y="21600"/>
                  </a:lnTo>
                  <a:lnTo>
                    <a:pt x="19017" y="21600"/>
                  </a:lnTo>
                  <a:lnTo>
                    <a:pt x="19017" y="21533"/>
                  </a:lnTo>
                  <a:lnTo>
                    <a:pt x="19033" y="21600"/>
                  </a:lnTo>
                  <a:lnTo>
                    <a:pt x="21600" y="10800"/>
                  </a:lnTo>
                  <a:lnTo>
                    <a:pt x="19033" y="0"/>
                  </a:lnTo>
                  <a:lnTo>
                    <a:pt x="19017" y="67"/>
                  </a:lnTo>
                  <a:lnTo>
                    <a:pt x="19017" y="0"/>
                  </a:lnTo>
                  <a:lnTo>
                    <a:pt x="8" y="0"/>
                  </a:lnTo>
                  <a:close/>
                  <a:moveTo>
                    <a:pt x="8" y="21600"/>
                  </a:moveTo>
                  <a:lnTo>
                    <a:pt x="0" y="21566"/>
                  </a:lnTo>
                  <a:lnTo>
                    <a:pt x="0" y="21600"/>
                  </a:lnTo>
                  <a:lnTo>
                    <a:pt x="8" y="21600"/>
                  </a:lnTo>
                  <a:close/>
                </a:path>
              </a:pathLst>
            </a:custGeom>
            <a:solidFill>
              <a:srgbClr val="468D8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1200"/>
            </a:p>
          </p:txBody>
        </p:sp>
        <p:sp>
          <p:nvSpPr>
            <p:cNvPr id="290" name="Shape 290"/>
            <p:cNvSpPr/>
            <p:nvPr/>
          </p:nvSpPr>
          <p:spPr>
            <a:xfrm>
              <a:off x="6678" y="0"/>
              <a:ext cx="5436792" cy="140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479" y="21600"/>
                  </a:lnTo>
                  <a:lnTo>
                    <a:pt x="21600" y="21600"/>
                  </a:lnTo>
                  <a:lnTo>
                    <a:pt x="201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59">
                <a:alpha val="14802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1200"/>
            </a:p>
          </p:txBody>
        </p:sp>
        <p:sp>
          <p:nvSpPr>
            <p:cNvPr id="292" name="Shape 292"/>
            <p:cNvSpPr/>
            <p:nvPr/>
          </p:nvSpPr>
          <p:spPr>
            <a:xfrm>
              <a:off x="-3571913" y="3347361"/>
              <a:ext cx="3203878" cy="1395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9050" tIns="19050" rIns="19050" bIns="19050" numCol="1" anchor="ctr">
              <a:spAutoFit/>
            </a:bodyPr>
            <a:lstStyle/>
            <a:p>
              <a:r>
                <a:rPr lang="en-US" sz="1050" dirty="0" smtClean="0">
                  <a:latin typeface="Times New Roman"/>
                  <a:cs typeface="Times New Roman"/>
                </a:rPr>
                <a:t>Curator : Centre </a:t>
              </a:r>
              <a:r>
                <a:rPr lang="en-US" sz="1050" dirty="0">
                  <a:latin typeface="Times New Roman"/>
                  <a:cs typeface="Times New Roman"/>
                </a:rPr>
                <a:t>Pompidou (music, dance, theatre)</a:t>
              </a:r>
            </a:p>
          </p:txBody>
        </p:sp>
      </p:grpSp>
      <p:grpSp>
        <p:nvGrpSpPr>
          <p:cNvPr id="298" name="Group 298"/>
          <p:cNvGrpSpPr/>
          <p:nvPr/>
        </p:nvGrpSpPr>
        <p:grpSpPr>
          <a:xfrm>
            <a:off x="2267568" y="1781979"/>
            <a:ext cx="3387416" cy="1933149"/>
            <a:chOff x="-3283284" y="0"/>
            <a:chExt cx="9033105" cy="5155062"/>
          </a:xfrm>
        </p:grpSpPr>
        <p:sp>
          <p:nvSpPr>
            <p:cNvPr id="294" name="Shape 294"/>
            <p:cNvSpPr/>
            <p:nvPr/>
          </p:nvSpPr>
          <p:spPr>
            <a:xfrm>
              <a:off x="0" y="0"/>
              <a:ext cx="5749821" cy="5155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4"/>
                  </a:lnTo>
                  <a:lnTo>
                    <a:pt x="8" y="0"/>
                  </a:lnTo>
                  <a:lnTo>
                    <a:pt x="0" y="0"/>
                  </a:lnTo>
                  <a:close/>
                  <a:moveTo>
                    <a:pt x="8" y="0"/>
                  </a:moveTo>
                  <a:lnTo>
                    <a:pt x="2575" y="10800"/>
                  </a:lnTo>
                  <a:lnTo>
                    <a:pt x="8" y="21600"/>
                  </a:lnTo>
                  <a:lnTo>
                    <a:pt x="19017" y="21600"/>
                  </a:lnTo>
                  <a:lnTo>
                    <a:pt x="19017" y="21533"/>
                  </a:lnTo>
                  <a:lnTo>
                    <a:pt x="19033" y="21600"/>
                  </a:lnTo>
                  <a:lnTo>
                    <a:pt x="21600" y="10800"/>
                  </a:lnTo>
                  <a:lnTo>
                    <a:pt x="19033" y="0"/>
                  </a:lnTo>
                  <a:lnTo>
                    <a:pt x="19017" y="67"/>
                  </a:lnTo>
                  <a:lnTo>
                    <a:pt x="19017" y="0"/>
                  </a:lnTo>
                  <a:lnTo>
                    <a:pt x="8" y="0"/>
                  </a:lnTo>
                  <a:close/>
                  <a:moveTo>
                    <a:pt x="8" y="21600"/>
                  </a:moveTo>
                  <a:lnTo>
                    <a:pt x="0" y="21566"/>
                  </a:lnTo>
                  <a:lnTo>
                    <a:pt x="0" y="21600"/>
                  </a:lnTo>
                  <a:lnTo>
                    <a:pt x="8" y="21600"/>
                  </a:lnTo>
                  <a:close/>
                </a:path>
              </a:pathLst>
            </a:custGeom>
            <a:solidFill>
              <a:srgbClr val="5CC09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1200"/>
            </a:p>
          </p:txBody>
        </p:sp>
        <p:sp>
          <p:nvSpPr>
            <p:cNvPr id="295" name="Shape 295"/>
            <p:cNvSpPr/>
            <p:nvPr/>
          </p:nvSpPr>
          <p:spPr>
            <a:xfrm>
              <a:off x="6647" y="0"/>
              <a:ext cx="5436792" cy="140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479" y="21600"/>
                  </a:lnTo>
                  <a:lnTo>
                    <a:pt x="21600" y="21600"/>
                  </a:lnTo>
                  <a:lnTo>
                    <a:pt x="201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59">
                <a:alpha val="14802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1200"/>
            </a:p>
          </p:txBody>
        </p:sp>
        <p:sp>
          <p:nvSpPr>
            <p:cNvPr id="297" name="Shape 297"/>
            <p:cNvSpPr/>
            <p:nvPr/>
          </p:nvSpPr>
          <p:spPr>
            <a:xfrm>
              <a:off x="-3283284" y="2481959"/>
              <a:ext cx="3203881" cy="9643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9050" tIns="19050" rIns="19050" bIns="19050" numCol="1" anchor="ctr">
              <a:spAutoFit/>
            </a:bodyPr>
            <a:lstStyle/>
            <a:p>
              <a:r>
                <a:rPr lang="en-US" sz="1050" dirty="0" smtClean="0">
                  <a:latin typeface="Times New Roman"/>
                  <a:cs typeface="Times New Roman"/>
                </a:rPr>
                <a:t>IAE – Business Management</a:t>
              </a:r>
              <a:endParaRPr lang="en-US" sz="1050" dirty="0">
                <a:latin typeface="Times New Roman"/>
                <a:cs typeface="Times New Roman"/>
              </a:endParaRPr>
            </a:p>
          </p:txBody>
        </p:sp>
      </p:grpSp>
      <p:grpSp>
        <p:nvGrpSpPr>
          <p:cNvPr id="303" name="Group 303"/>
          <p:cNvGrpSpPr/>
          <p:nvPr/>
        </p:nvGrpSpPr>
        <p:grpSpPr>
          <a:xfrm>
            <a:off x="4078094" y="1781979"/>
            <a:ext cx="3467727" cy="1933149"/>
            <a:chOff x="-3497450" y="0"/>
            <a:chExt cx="9247271" cy="5155062"/>
          </a:xfrm>
        </p:grpSpPr>
        <p:sp>
          <p:nvSpPr>
            <p:cNvPr id="299" name="Shape 299"/>
            <p:cNvSpPr/>
            <p:nvPr/>
          </p:nvSpPr>
          <p:spPr>
            <a:xfrm>
              <a:off x="0" y="0"/>
              <a:ext cx="5749821" cy="5155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4"/>
                  </a:lnTo>
                  <a:lnTo>
                    <a:pt x="8" y="0"/>
                  </a:lnTo>
                  <a:lnTo>
                    <a:pt x="0" y="0"/>
                  </a:lnTo>
                  <a:close/>
                  <a:moveTo>
                    <a:pt x="8" y="0"/>
                  </a:moveTo>
                  <a:lnTo>
                    <a:pt x="2575" y="10800"/>
                  </a:lnTo>
                  <a:lnTo>
                    <a:pt x="8" y="21600"/>
                  </a:lnTo>
                  <a:lnTo>
                    <a:pt x="19017" y="21600"/>
                  </a:lnTo>
                  <a:lnTo>
                    <a:pt x="19017" y="21533"/>
                  </a:lnTo>
                  <a:lnTo>
                    <a:pt x="19033" y="21600"/>
                  </a:lnTo>
                  <a:lnTo>
                    <a:pt x="21600" y="10800"/>
                  </a:lnTo>
                  <a:lnTo>
                    <a:pt x="19033" y="0"/>
                  </a:lnTo>
                  <a:lnTo>
                    <a:pt x="19017" y="67"/>
                  </a:lnTo>
                  <a:lnTo>
                    <a:pt x="19017" y="0"/>
                  </a:lnTo>
                  <a:lnTo>
                    <a:pt x="8" y="0"/>
                  </a:lnTo>
                  <a:close/>
                  <a:moveTo>
                    <a:pt x="8" y="21600"/>
                  </a:moveTo>
                  <a:lnTo>
                    <a:pt x="0" y="21566"/>
                  </a:lnTo>
                  <a:lnTo>
                    <a:pt x="0" y="21600"/>
                  </a:lnTo>
                  <a:lnTo>
                    <a:pt x="8" y="21600"/>
                  </a:lnTo>
                  <a:close/>
                </a:path>
              </a:pathLst>
            </a:custGeom>
            <a:solidFill>
              <a:srgbClr val="7CF29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1200"/>
            </a:p>
          </p:txBody>
        </p:sp>
        <p:sp>
          <p:nvSpPr>
            <p:cNvPr id="300" name="Shape 300"/>
            <p:cNvSpPr/>
            <p:nvPr/>
          </p:nvSpPr>
          <p:spPr>
            <a:xfrm>
              <a:off x="6314" y="0"/>
              <a:ext cx="5437188" cy="140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480" y="21600"/>
                  </a:lnTo>
                  <a:lnTo>
                    <a:pt x="21600" y="21600"/>
                  </a:lnTo>
                  <a:lnTo>
                    <a:pt x="201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59">
                <a:alpha val="14802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1200"/>
            </a:p>
          </p:txBody>
        </p:sp>
        <p:sp>
          <p:nvSpPr>
            <p:cNvPr id="302" name="Shape 302"/>
            <p:cNvSpPr/>
            <p:nvPr/>
          </p:nvSpPr>
          <p:spPr>
            <a:xfrm>
              <a:off x="-3497450" y="2481959"/>
              <a:ext cx="3203880" cy="1395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9050" tIns="19050" rIns="19050" bIns="19050" numCol="1" anchor="ctr">
              <a:spAutoFit/>
            </a:bodyPr>
            <a:lstStyle/>
            <a:p>
              <a:r>
                <a:rPr lang="en-US" sz="1050" dirty="0" err="1">
                  <a:latin typeface="Times New Roman"/>
                  <a:cs typeface="Times New Roman"/>
                </a:rPr>
                <a:t>Digitalcom</a:t>
              </a:r>
              <a:r>
                <a:rPr lang="en-US" sz="1050" dirty="0">
                  <a:latin typeface="Times New Roman"/>
                  <a:cs typeface="Times New Roman"/>
                </a:rPr>
                <a:t> in finance, then research ILB (3years) </a:t>
              </a:r>
            </a:p>
          </p:txBody>
        </p:sp>
      </p:grpSp>
      <p:grpSp>
        <p:nvGrpSpPr>
          <p:cNvPr id="308" name="Group 308"/>
          <p:cNvGrpSpPr/>
          <p:nvPr/>
        </p:nvGrpSpPr>
        <p:grpSpPr>
          <a:xfrm>
            <a:off x="5973729" y="1781980"/>
            <a:ext cx="3174253" cy="1933201"/>
            <a:chOff x="-3491033" y="0"/>
            <a:chExt cx="8464671" cy="5155201"/>
          </a:xfrm>
        </p:grpSpPr>
        <p:sp>
          <p:nvSpPr>
            <p:cNvPr id="304" name="Shape 304"/>
            <p:cNvSpPr/>
            <p:nvPr/>
          </p:nvSpPr>
          <p:spPr>
            <a:xfrm>
              <a:off x="0" y="191"/>
              <a:ext cx="4973638" cy="5155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3"/>
                  </a:lnTo>
                  <a:lnTo>
                    <a:pt x="9" y="0"/>
                  </a:lnTo>
                  <a:lnTo>
                    <a:pt x="0" y="0"/>
                  </a:lnTo>
                  <a:close/>
                  <a:moveTo>
                    <a:pt x="9" y="0"/>
                  </a:moveTo>
                  <a:lnTo>
                    <a:pt x="2977" y="10799"/>
                  </a:lnTo>
                  <a:lnTo>
                    <a:pt x="9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9" y="0"/>
                  </a:lnTo>
                  <a:close/>
                  <a:moveTo>
                    <a:pt x="9" y="21600"/>
                  </a:moveTo>
                  <a:lnTo>
                    <a:pt x="0" y="21565"/>
                  </a:lnTo>
                  <a:lnTo>
                    <a:pt x="0" y="21600"/>
                  </a:lnTo>
                  <a:lnTo>
                    <a:pt x="9" y="21600"/>
                  </a:lnTo>
                  <a:close/>
                </a:path>
              </a:pathLst>
            </a:custGeom>
            <a:solidFill>
              <a:srgbClr val="B0F2B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1200"/>
            </a:p>
          </p:txBody>
        </p:sp>
        <p:sp>
          <p:nvSpPr>
            <p:cNvPr id="305" name="Shape 305"/>
            <p:cNvSpPr/>
            <p:nvPr/>
          </p:nvSpPr>
          <p:spPr>
            <a:xfrm>
              <a:off x="6350" y="0"/>
              <a:ext cx="4967288" cy="140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621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59">
                <a:alpha val="14802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1200"/>
            </a:p>
          </p:txBody>
        </p:sp>
        <p:sp>
          <p:nvSpPr>
            <p:cNvPr id="307" name="Shape 307"/>
            <p:cNvSpPr/>
            <p:nvPr/>
          </p:nvSpPr>
          <p:spPr>
            <a:xfrm>
              <a:off x="-3491033" y="2614458"/>
              <a:ext cx="3203879" cy="9643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9050" tIns="19050" rIns="19050" bIns="19050" numCol="1" anchor="ctr">
              <a:spAutoFit/>
            </a:bodyPr>
            <a:lstStyle/>
            <a:p>
              <a:r>
                <a:rPr lang="en-US" sz="1050" dirty="0">
                  <a:latin typeface="Times New Roman"/>
                  <a:cs typeface="Times New Roman"/>
                </a:rPr>
                <a:t>LSE + wild subject research for a year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7701188" y="2712714"/>
            <a:ext cx="1470996" cy="68480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19050" tIns="19050" rIns="19050" bIns="19050" numCol="1" anchor="ctr">
            <a:spAutoFit/>
          </a:bodyPr>
          <a:lstStyle/>
          <a:p>
            <a:r>
              <a:rPr lang="en-US" sz="1050" b="1" dirty="0">
                <a:latin typeface="Times New Roman"/>
                <a:cs typeface="Times New Roman"/>
              </a:rPr>
              <a:t>Start a thesis in finance (sept 2018 &gt; 2021) </a:t>
            </a:r>
          </a:p>
          <a:p>
            <a:r>
              <a:rPr lang="en-US" sz="1050" b="1" dirty="0">
                <a:latin typeface="Times New Roman"/>
                <a:cs typeface="Times New Roman"/>
              </a:rPr>
              <a:t>@CNAM with Alexis Collomb</a:t>
            </a:r>
          </a:p>
        </p:txBody>
      </p:sp>
      <p:sp>
        <p:nvSpPr>
          <p:cNvPr id="36" name="Shape 262"/>
          <p:cNvSpPr/>
          <p:nvPr/>
        </p:nvSpPr>
        <p:spPr>
          <a:xfrm>
            <a:off x="617444" y="4827399"/>
            <a:ext cx="7941766" cy="1211288"/>
          </a:xfrm>
          <a:prstGeom prst="rect">
            <a:avLst/>
          </a:prstGeom>
          <a:solidFill>
            <a:srgbClr val="7CF298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/>
            <a:endParaRPr lang="en-US" i="1" dirty="0" smtClean="0">
              <a:latin typeface="Times New Roman"/>
              <a:cs typeface="Times New Roman"/>
            </a:endParaRPr>
          </a:p>
          <a:p>
            <a:pPr algn="ctr"/>
            <a:r>
              <a:rPr lang="en-US" i="1" dirty="0" smtClean="0">
                <a:latin typeface="Times New Roman"/>
                <a:cs typeface="Times New Roman"/>
              </a:rPr>
              <a:t>Digging </a:t>
            </a:r>
            <a:r>
              <a:rPr lang="en-US" i="1" dirty="0">
                <a:latin typeface="Times New Roman"/>
                <a:cs typeface="Times New Roman"/>
              </a:rPr>
              <a:t>into </a:t>
            </a:r>
            <a:r>
              <a:rPr lang="en-US" i="1" dirty="0" err="1">
                <a:latin typeface="Times New Roman"/>
                <a:cs typeface="Times New Roman"/>
              </a:rPr>
              <a:t>blockchain</a:t>
            </a:r>
            <a:r>
              <a:rPr lang="en-US" i="1" dirty="0">
                <a:latin typeface="Times New Roman"/>
                <a:cs typeface="Times New Roman"/>
              </a:rPr>
              <a:t> new technology libertarian </a:t>
            </a:r>
            <a:r>
              <a:rPr lang="en-US" i="1" dirty="0" err="1">
                <a:latin typeface="Times New Roman"/>
                <a:cs typeface="Times New Roman"/>
              </a:rPr>
              <a:t>promess</a:t>
            </a:r>
            <a:r>
              <a:rPr lang="en-US" i="1" dirty="0">
                <a:latin typeface="Times New Roman"/>
                <a:cs typeface="Times New Roman"/>
              </a:rPr>
              <a:t>* </a:t>
            </a:r>
          </a:p>
          <a:p>
            <a:pPr algn="ctr"/>
            <a:endParaRPr lang="en-US" b="1" i="1" dirty="0">
              <a:latin typeface="Times New Roman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22031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" grpId="0" animBg="1" advAuto="0"/>
      <p:bldP spid="288" grpId="0" animBg="1" advAuto="0"/>
      <p:bldP spid="293" grpId="0" animBg="1" advAuto="0"/>
      <p:bldP spid="298" grpId="0" animBg="1" advAuto="0"/>
      <p:bldP spid="303" grpId="0" animBg="1" advAuto="0"/>
      <p:bldP spid="308" grpId="0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74"/>
          <p:cNvSpPr/>
          <p:nvPr/>
        </p:nvSpPr>
        <p:spPr>
          <a:xfrm>
            <a:off x="1885191" y="1209452"/>
            <a:ext cx="3928858" cy="1991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5CC093">
              <a:alpha val="60806"/>
            </a:srgb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1" name="Shape 377"/>
          <p:cNvSpPr/>
          <p:nvPr/>
        </p:nvSpPr>
        <p:spPr>
          <a:xfrm>
            <a:off x="2841269" y="1209452"/>
            <a:ext cx="3928858" cy="1991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7CF298">
              <a:alpha val="60806"/>
            </a:srgb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4413" y="4719146"/>
            <a:ext cx="8487126" cy="198682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fr-FR" sz="2000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fr-FR" sz="2000" b="1" dirty="0" smtClean="0">
                <a:latin typeface="Times New Roman"/>
                <a:cs typeface="Times New Roman"/>
              </a:rPr>
              <a:t>As </a:t>
            </a:r>
            <a:r>
              <a:rPr lang="fr-FR" sz="2000" b="1" dirty="0" err="1" smtClean="0">
                <a:latin typeface="Times New Roman"/>
                <a:cs typeface="Times New Roman"/>
              </a:rPr>
              <a:t>currency</a:t>
            </a:r>
            <a:r>
              <a:rPr lang="fr-FR" sz="2000" b="1" dirty="0" smtClean="0">
                <a:latin typeface="Times New Roman"/>
                <a:cs typeface="Times New Roman"/>
              </a:rPr>
              <a:t> circulation </a:t>
            </a:r>
            <a:r>
              <a:rPr lang="fr-FR" sz="2000" b="1" dirty="0" err="1" smtClean="0">
                <a:latin typeface="Times New Roman"/>
                <a:cs typeface="Times New Roman"/>
              </a:rPr>
              <a:t>is</a:t>
            </a:r>
            <a:r>
              <a:rPr lang="fr-FR" sz="2000" b="1" dirty="0" smtClean="0">
                <a:latin typeface="Times New Roman"/>
                <a:cs typeface="Times New Roman"/>
              </a:rPr>
              <a:t> the </a:t>
            </a:r>
            <a:r>
              <a:rPr lang="fr-FR" sz="2000" b="1" dirty="0" err="1" smtClean="0">
                <a:latin typeface="Times New Roman"/>
                <a:cs typeface="Times New Roman"/>
              </a:rPr>
              <a:t>most</a:t>
            </a:r>
            <a:r>
              <a:rPr lang="fr-FR" sz="2000" b="1" dirty="0" smtClean="0">
                <a:latin typeface="Times New Roman"/>
                <a:cs typeface="Times New Roman"/>
              </a:rPr>
              <a:t> </a:t>
            </a:r>
            <a:r>
              <a:rPr lang="fr-FR" sz="2000" b="1" dirty="0" err="1" smtClean="0">
                <a:latin typeface="Times New Roman"/>
                <a:cs typeface="Times New Roman"/>
              </a:rPr>
              <a:t>powerful</a:t>
            </a:r>
            <a:r>
              <a:rPr lang="fr-FR" sz="2000" b="1" dirty="0" smtClean="0">
                <a:latin typeface="Times New Roman"/>
                <a:cs typeface="Times New Roman"/>
              </a:rPr>
              <a:t> exchange system in the world...</a:t>
            </a:r>
          </a:p>
          <a:p>
            <a:pPr marL="0" indent="0" algn="ctr">
              <a:buNone/>
            </a:pPr>
            <a:r>
              <a:rPr lang="fr-FR" sz="2000" b="1" dirty="0" err="1" smtClean="0">
                <a:latin typeface="Times New Roman"/>
                <a:cs typeface="Times New Roman"/>
              </a:rPr>
              <a:t>Couldn’t</a:t>
            </a:r>
            <a:r>
              <a:rPr lang="fr-FR" sz="2000" b="1" dirty="0" smtClean="0">
                <a:latin typeface="Times New Roman"/>
                <a:cs typeface="Times New Roman"/>
              </a:rPr>
              <a:t> </a:t>
            </a:r>
            <a:r>
              <a:rPr lang="fr-FR" sz="2000" b="1" dirty="0" err="1" smtClean="0">
                <a:latin typeface="Times New Roman"/>
                <a:cs typeface="Times New Roman"/>
              </a:rPr>
              <a:t>we</a:t>
            </a:r>
            <a:r>
              <a:rPr lang="fr-FR" sz="2000" b="1" dirty="0" smtClean="0">
                <a:latin typeface="Times New Roman"/>
                <a:cs typeface="Times New Roman"/>
              </a:rPr>
              <a:t> structure </a:t>
            </a:r>
            <a:r>
              <a:rPr lang="fr-FR" sz="2000" b="1" dirty="0" err="1" smtClean="0">
                <a:latin typeface="Times New Roman"/>
                <a:cs typeface="Times New Roman"/>
              </a:rPr>
              <a:t>human</a:t>
            </a:r>
            <a:r>
              <a:rPr lang="fr-FR" sz="2000" b="1" dirty="0" smtClean="0">
                <a:latin typeface="Times New Roman"/>
                <a:cs typeface="Times New Roman"/>
              </a:rPr>
              <a:t> capital exchange </a:t>
            </a:r>
            <a:r>
              <a:rPr lang="fr-FR" sz="2000" b="1" dirty="0" err="1" smtClean="0">
                <a:latin typeface="Times New Roman"/>
                <a:cs typeface="Times New Roman"/>
              </a:rPr>
              <a:t>with</a:t>
            </a:r>
            <a:r>
              <a:rPr lang="fr-FR" sz="2000" b="1" dirty="0" smtClean="0">
                <a:latin typeface="Times New Roman"/>
                <a:cs typeface="Times New Roman"/>
              </a:rPr>
              <a:t> a </a:t>
            </a:r>
            <a:r>
              <a:rPr lang="fr-FR" sz="2000" b="1" dirty="0" err="1" smtClean="0">
                <a:latin typeface="Times New Roman"/>
                <a:cs typeface="Times New Roman"/>
              </a:rPr>
              <a:t>dedicated</a:t>
            </a:r>
            <a:r>
              <a:rPr lang="fr-FR" sz="2000" b="1" dirty="0" smtClean="0">
                <a:latin typeface="Times New Roman"/>
                <a:cs typeface="Times New Roman"/>
              </a:rPr>
              <a:t> coin ?*</a:t>
            </a:r>
            <a:endParaRPr lang="fr-FR" sz="2000" b="1" dirty="0">
              <a:latin typeface="Times New Roman"/>
              <a:cs typeface="Times New Roman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3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6553200" y="659142"/>
            <a:ext cx="14710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dirty="0" smtClean="0">
              <a:latin typeface="Times New Roman"/>
              <a:cs typeface="Times New Roman"/>
            </a:endParaRPr>
          </a:p>
          <a:p>
            <a:r>
              <a:rPr lang="fr-FR" sz="1400" dirty="0" smtClean="0">
                <a:latin typeface="Times New Roman"/>
                <a:cs typeface="Times New Roman"/>
              </a:rPr>
              <a:t>Internet</a:t>
            </a:r>
          </a:p>
          <a:p>
            <a:r>
              <a:rPr lang="fr-FR" sz="1400" dirty="0" smtClean="0">
                <a:latin typeface="Times New Roman"/>
                <a:cs typeface="Times New Roman"/>
              </a:rPr>
              <a:t>AI</a:t>
            </a:r>
          </a:p>
          <a:p>
            <a:r>
              <a:rPr lang="fr-FR" sz="1400" dirty="0" smtClean="0">
                <a:latin typeface="Times New Roman"/>
                <a:cs typeface="Times New Roman"/>
              </a:rPr>
              <a:t>Blockchain</a:t>
            </a:r>
          </a:p>
          <a:p>
            <a:r>
              <a:rPr lang="fr-FR" sz="1400" dirty="0" smtClean="0">
                <a:latin typeface="Times New Roman"/>
                <a:cs typeface="Times New Roman"/>
              </a:rPr>
              <a:t>Quantum</a:t>
            </a:r>
          </a:p>
          <a:p>
            <a:endParaRPr lang="fr-FR" sz="1400" dirty="0">
              <a:latin typeface="Times New Roman"/>
              <a:cs typeface="Times New Roman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99840" y="848792"/>
            <a:ext cx="20290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Times New Roman"/>
                <a:cs typeface="Times New Roman"/>
              </a:rPr>
              <a:t>Global </a:t>
            </a:r>
            <a:r>
              <a:rPr lang="fr-FR" sz="1400" dirty="0" err="1" smtClean="0">
                <a:latin typeface="Times New Roman"/>
                <a:cs typeface="Times New Roman"/>
              </a:rPr>
              <a:t>warming</a:t>
            </a:r>
            <a:r>
              <a:rPr lang="fr-FR" sz="1400" dirty="0" smtClean="0">
                <a:latin typeface="Times New Roman"/>
                <a:cs typeface="Times New Roman"/>
              </a:rPr>
              <a:t> </a:t>
            </a:r>
          </a:p>
          <a:p>
            <a:r>
              <a:rPr lang="fr-FR" sz="1400" dirty="0" smtClean="0">
                <a:latin typeface="Times New Roman"/>
                <a:cs typeface="Times New Roman"/>
              </a:rPr>
              <a:t>Social </a:t>
            </a:r>
            <a:r>
              <a:rPr lang="fr-FR" sz="1400" dirty="0" err="1" smtClean="0">
                <a:latin typeface="Times New Roman"/>
                <a:cs typeface="Times New Roman"/>
              </a:rPr>
              <a:t>inequality</a:t>
            </a:r>
            <a:endParaRPr lang="fr-FR" sz="1400" dirty="0" smtClean="0">
              <a:latin typeface="Times New Roman"/>
              <a:cs typeface="Times New Roman"/>
            </a:endParaRPr>
          </a:p>
          <a:p>
            <a:r>
              <a:rPr lang="fr-FR" sz="1400" dirty="0" err="1" smtClean="0">
                <a:latin typeface="Times New Roman"/>
                <a:cs typeface="Times New Roman"/>
              </a:rPr>
              <a:t>Unsustainable</a:t>
            </a:r>
            <a:r>
              <a:rPr lang="fr-FR" sz="1400" dirty="0" smtClean="0">
                <a:latin typeface="Times New Roman"/>
                <a:cs typeface="Times New Roman"/>
              </a:rPr>
              <a:t> </a:t>
            </a:r>
            <a:r>
              <a:rPr lang="fr-FR" sz="1400" dirty="0" err="1" smtClean="0">
                <a:latin typeface="Times New Roman"/>
                <a:cs typeface="Times New Roman"/>
              </a:rPr>
              <a:t>poverty</a:t>
            </a:r>
            <a:endParaRPr lang="fr-FR" sz="1400" dirty="0" smtClean="0">
              <a:latin typeface="Times New Roman"/>
              <a:cs typeface="Times New Roman"/>
            </a:endParaRPr>
          </a:p>
          <a:p>
            <a:endParaRPr lang="fr-FR" sz="1400" dirty="0" smtClean="0">
              <a:latin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4291" y="2185685"/>
            <a:ext cx="32959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>
              <a:latin typeface="Times New Roman"/>
              <a:cs typeface="Times New Roman"/>
            </a:endParaRPr>
          </a:p>
          <a:p>
            <a:pPr algn="ctr"/>
            <a:r>
              <a:rPr lang="fr-FR" dirty="0" smtClean="0">
                <a:latin typeface="Times New Roman"/>
                <a:cs typeface="Times New Roman"/>
              </a:rPr>
              <a:t>  </a:t>
            </a:r>
          </a:p>
          <a:p>
            <a:pPr algn="ctr"/>
            <a:r>
              <a:rPr lang="fr-FR" sz="2400" dirty="0" smtClean="0">
                <a:latin typeface="Times New Roman"/>
                <a:cs typeface="Times New Roman"/>
              </a:rPr>
              <a:t>#FINTECH4GOOD</a:t>
            </a:r>
          </a:p>
        </p:txBody>
      </p:sp>
      <p:sp>
        <p:nvSpPr>
          <p:cNvPr id="7" name="Rectangle 6"/>
          <p:cNvSpPr/>
          <p:nvPr/>
        </p:nvSpPr>
        <p:spPr>
          <a:xfrm>
            <a:off x="2228901" y="3992915"/>
            <a:ext cx="4474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Times New Roman"/>
                <a:cs typeface="Times New Roman"/>
              </a:rPr>
              <a:t>Assets backed tokens meets Human Capital</a:t>
            </a:r>
          </a:p>
        </p:txBody>
      </p:sp>
      <p:sp>
        <p:nvSpPr>
          <p:cNvPr id="9" name="Rectangle 8"/>
          <p:cNvSpPr/>
          <p:nvPr/>
        </p:nvSpPr>
        <p:spPr>
          <a:xfrm>
            <a:off x="2594386" y="3660294"/>
            <a:ext cx="3743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i="1" dirty="0" err="1">
                <a:latin typeface="Times New Roman"/>
                <a:cs typeface="Times New Roman"/>
              </a:rPr>
              <a:t>Nurturing</a:t>
            </a:r>
            <a:r>
              <a:rPr lang="fr-FR" b="1" i="1" dirty="0">
                <a:latin typeface="Times New Roman"/>
                <a:cs typeface="Times New Roman"/>
              </a:rPr>
              <a:t> </a:t>
            </a:r>
            <a:r>
              <a:rPr lang="en-US" b="1" i="1" dirty="0">
                <a:latin typeface="Times New Roman"/>
                <a:cs typeface="Times New Roman"/>
              </a:rPr>
              <a:t>Sustainable Finance goals</a:t>
            </a:r>
          </a:p>
        </p:txBody>
      </p:sp>
    </p:spTree>
    <p:extLst>
      <p:ext uri="{BB962C8B-B14F-4D97-AF65-F5344CB8AC3E}">
        <p14:creationId xmlns:p14="http://schemas.microsoft.com/office/powerpoint/2010/main" val="545798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64700" y="1741270"/>
            <a:ext cx="4449297" cy="2003026"/>
          </a:xfrm>
          <a:ln>
            <a:solidFill>
              <a:srgbClr val="279D84"/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1800" b="1" dirty="0" smtClean="0">
                <a:latin typeface="Times New Roman"/>
                <a:cs typeface="Times New Roman"/>
              </a:rPr>
              <a:t>Human Capital*</a:t>
            </a:r>
          </a:p>
          <a:p>
            <a:pPr marL="0" indent="0" algn="ctr">
              <a:buNone/>
            </a:pPr>
            <a:endParaRPr lang="en-US" sz="1800" b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/>
                <a:cs typeface="Times New Roman"/>
              </a:rPr>
              <a:t>- not an arty stuff, it is a biological attribute  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/>
                <a:cs typeface="Times New Roman"/>
              </a:rPr>
              <a:t>This is what makes the world running and a enable of innovation: knowledge and knowhow, creativity, charisma, singularity… </a:t>
            </a:r>
          </a:p>
          <a:p>
            <a:pPr>
              <a:buFontTx/>
              <a:buChar char="-"/>
            </a:pPr>
            <a:r>
              <a:rPr lang="en-US" sz="1800" dirty="0" smtClean="0">
                <a:latin typeface="Times New Roman"/>
                <a:cs typeface="Times New Roman"/>
              </a:rPr>
              <a:t>Still hard to define and quantitatively evaluate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/>
                <a:cs typeface="Times New Roman"/>
              </a:rPr>
              <a:t>It’s just goes as a non rational </a:t>
            </a:r>
            <a:r>
              <a:rPr lang="en-US" sz="1800" dirty="0" smtClean="0">
                <a:solidFill>
                  <a:srgbClr val="FF66FF"/>
                </a:solidFill>
                <a:latin typeface="Times New Roman"/>
                <a:cs typeface="Times New Roman"/>
              </a:rPr>
              <a:t>FLUX*</a:t>
            </a:r>
          </a:p>
          <a:p>
            <a:pPr marL="0" indent="0">
              <a:buNone/>
            </a:pPr>
            <a:endParaRPr lang="en-US" sz="18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sz="18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sz="1800" dirty="0" smtClean="0">
              <a:latin typeface="Times New Roman"/>
              <a:cs typeface="Times New Roman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4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85091" y="4587132"/>
            <a:ext cx="281810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500" dirty="0" smtClean="0">
              <a:latin typeface="Times New Roman"/>
              <a:cs typeface="Times New Roman"/>
            </a:endParaRPr>
          </a:p>
          <a:p>
            <a:r>
              <a:rPr lang="en-US" sz="1500" dirty="0">
                <a:latin typeface="Times New Roman"/>
                <a:cs typeface="Times New Roman"/>
              </a:rPr>
              <a:t>C</a:t>
            </a:r>
            <a:r>
              <a:rPr lang="en-US" sz="1500" dirty="0" smtClean="0">
                <a:latin typeface="Times New Roman"/>
                <a:cs typeface="Times New Roman"/>
              </a:rPr>
              <a:t>orrelated to global progress (social and technical)</a:t>
            </a:r>
          </a:p>
        </p:txBody>
      </p:sp>
      <p:sp>
        <p:nvSpPr>
          <p:cNvPr id="5" name="Rectangle 4"/>
          <p:cNvSpPr/>
          <p:nvPr/>
        </p:nvSpPr>
        <p:spPr>
          <a:xfrm>
            <a:off x="4267700" y="5621709"/>
            <a:ext cx="457200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500" dirty="0" smtClean="0">
                <a:latin typeface="Times New Roman"/>
                <a:cs typeface="Times New Roman"/>
              </a:rPr>
              <a:t>Have </a:t>
            </a:r>
            <a:r>
              <a:rPr lang="en-US" sz="1500" dirty="0">
                <a:latin typeface="Times New Roman"/>
                <a:cs typeface="Times New Roman"/>
              </a:rPr>
              <a:t>been </a:t>
            </a:r>
            <a:r>
              <a:rPr lang="en-US" sz="1500" dirty="0" smtClean="0">
                <a:latin typeface="Times New Roman"/>
                <a:cs typeface="Times New Roman"/>
              </a:rPr>
              <a:t>threatened during the industrial era</a:t>
            </a:r>
          </a:p>
        </p:txBody>
      </p:sp>
      <p:grpSp>
        <p:nvGrpSpPr>
          <p:cNvPr id="21" name="Group 556"/>
          <p:cNvGrpSpPr/>
          <p:nvPr/>
        </p:nvGrpSpPr>
        <p:grpSpPr>
          <a:xfrm rot="4878423">
            <a:off x="4658694" y="4115904"/>
            <a:ext cx="2034756" cy="1156882"/>
            <a:chOff x="0" y="473529"/>
            <a:chExt cx="6797994" cy="3527902"/>
          </a:xfrm>
        </p:grpSpPr>
        <p:sp>
          <p:nvSpPr>
            <p:cNvPr id="22" name="Shape 553"/>
            <p:cNvSpPr/>
            <p:nvPr/>
          </p:nvSpPr>
          <p:spPr>
            <a:xfrm>
              <a:off x="0" y="3851448"/>
              <a:ext cx="149982" cy="149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68D8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/>
            </a:p>
          </p:txBody>
        </p:sp>
        <p:sp>
          <p:nvSpPr>
            <p:cNvPr id="23" name="Shape 554"/>
            <p:cNvSpPr/>
            <p:nvPr/>
          </p:nvSpPr>
          <p:spPr>
            <a:xfrm flipH="1">
              <a:off x="112448" y="473529"/>
              <a:ext cx="6685546" cy="3412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10615" y="0"/>
                  </a:lnTo>
                  <a:lnTo>
                    <a:pt x="0" y="80"/>
                  </a:lnTo>
                </a:path>
              </a:pathLst>
            </a:custGeom>
            <a:noFill/>
            <a:ln w="25400" cap="flat">
              <a:solidFill>
                <a:srgbClr val="468D8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/>
            </a:p>
          </p:txBody>
        </p:sp>
      </p:grpSp>
      <p:grpSp>
        <p:nvGrpSpPr>
          <p:cNvPr id="25" name="Group 560"/>
          <p:cNvGrpSpPr/>
          <p:nvPr/>
        </p:nvGrpSpPr>
        <p:grpSpPr>
          <a:xfrm>
            <a:off x="14758240" y="9897876"/>
            <a:ext cx="6552673" cy="1130301"/>
            <a:chOff x="0" y="0"/>
            <a:chExt cx="6552672" cy="1130300"/>
          </a:xfrm>
        </p:grpSpPr>
        <p:sp>
          <p:nvSpPr>
            <p:cNvPr id="26" name="Shape 557"/>
            <p:cNvSpPr/>
            <p:nvPr/>
          </p:nvSpPr>
          <p:spPr>
            <a:xfrm>
              <a:off x="0" y="490159"/>
              <a:ext cx="149982" cy="149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68D8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/>
            </a:p>
          </p:txBody>
        </p:sp>
        <p:sp>
          <p:nvSpPr>
            <p:cNvPr id="27" name="Shape 558"/>
            <p:cNvSpPr/>
            <p:nvPr/>
          </p:nvSpPr>
          <p:spPr>
            <a:xfrm>
              <a:off x="73030" y="564470"/>
              <a:ext cx="3991609" cy="1"/>
            </a:xfrm>
            <a:prstGeom prst="line">
              <a:avLst/>
            </a:prstGeom>
            <a:noFill/>
            <a:ln w="25400" cap="flat">
              <a:solidFill>
                <a:srgbClr val="468D8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/>
            </a:p>
          </p:txBody>
        </p:sp>
        <p:sp>
          <p:nvSpPr>
            <p:cNvPr id="28" name="Shape 559"/>
            <p:cNvSpPr/>
            <p:nvPr/>
          </p:nvSpPr>
          <p:spPr>
            <a:xfrm>
              <a:off x="4421815" y="0"/>
              <a:ext cx="2130858" cy="1130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spc="-72">
                  <a:solidFill>
                    <a:srgbClr val="FFFFFF"/>
                  </a:solidFill>
                  <a:latin typeface="Neris Light"/>
                  <a:ea typeface="Neris Light"/>
                  <a:cs typeface="Neris Light"/>
                  <a:sym typeface="Neris Light"/>
                </a:rPr>
                <a:t>Surface</a:t>
              </a:r>
            </a:p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2400" spc="-48">
                  <a:solidFill>
                    <a:srgbClr val="FFFFFF"/>
                  </a:solidFill>
                  <a:latin typeface="Neris Light"/>
                  <a:ea typeface="Neris Light"/>
                  <a:cs typeface="Neris Light"/>
                  <a:sym typeface="Neris Light"/>
                </a:rPr>
                <a:t>Public Relations</a:t>
              </a:r>
            </a:p>
          </p:txBody>
        </p:sp>
      </p:grpSp>
      <p:grpSp>
        <p:nvGrpSpPr>
          <p:cNvPr id="29" name="Group 564"/>
          <p:cNvGrpSpPr/>
          <p:nvPr/>
        </p:nvGrpSpPr>
        <p:grpSpPr>
          <a:xfrm>
            <a:off x="430423" y="173972"/>
            <a:ext cx="2527437" cy="1531007"/>
            <a:chOff x="3395522" y="549729"/>
            <a:chExt cx="3437120" cy="2056323"/>
          </a:xfrm>
        </p:grpSpPr>
        <p:sp>
          <p:nvSpPr>
            <p:cNvPr id="30" name="Shape 561"/>
            <p:cNvSpPr/>
            <p:nvPr/>
          </p:nvSpPr>
          <p:spPr>
            <a:xfrm>
              <a:off x="6682660" y="2456069"/>
              <a:ext cx="149982" cy="149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68D8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/>
            </a:p>
          </p:txBody>
        </p:sp>
        <p:sp>
          <p:nvSpPr>
            <p:cNvPr id="31" name="Shape 562"/>
            <p:cNvSpPr/>
            <p:nvPr/>
          </p:nvSpPr>
          <p:spPr>
            <a:xfrm>
              <a:off x="3395522" y="549729"/>
              <a:ext cx="3385838" cy="2005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8804" y="0"/>
                  </a:lnTo>
                  <a:lnTo>
                    <a:pt x="0" y="137"/>
                  </a:lnTo>
                </a:path>
              </a:pathLst>
            </a:custGeom>
            <a:noFill/>
            <a:ln w="25400" cap="flat">
              <a:solidFill>
                <a:srgbClr val="468D8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/>
            </a:p>
          </p:txBody>
        </p:sp>
      </p:grpSp>
      <p:sp>
        <p:nvSpPr>
          <p:cNvPr id="35" name="Shape 566"/>
          <p:cNvSpPr/>
          <p:nvPr/>
        </p:nvSpPr>
        <p:spPr>
          <a:xfrm rot="10800000" flipH="1">
            <a:off x="2464700" y="3838166"/>
            <a:ext cx="2482042" cy="14853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7151" y="0"/>
                </a:lnTo>
                <a:lnTo>
                  <a:pt x="0" y="185"/>
                </a:lnTo>
              </a:path>
            </a:pathLst>
          </a:custGeom>
          <a:noFill/>
          <a:ln w="25400" cap="flat">
            <a:solidFill>
              <a:srgbClr val="468D80"/>
            </a:solidFill>
            <a:custDash>
              <a:ds d="200000" sp="200000"/>
            </a:custDash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200" b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2718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 advAuto="0"/>
      <p:bldP spid="25" grpId="0" animBg="1" advAuto="0"/>
      <p:bldP spid="29" grpId="0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7766"/>
            <a:ext cx="8229600" cy="37781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Backed</a:t>
            </a:r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Token</a:t>
            </a:r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(ABT) </a:t>
            </a:r>
            <a:endParaRPr lang="fr-F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ABT is a token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digitally reflect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 of a physical or intangible real-world asset.</a:t>
            </a:r>
          </a:p>
          <a:p>
            <a:pPr marL="0" indent="0" algn="just">
              <a:buNone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 as a security and provide benefits such as: liquidity, ownership rights, decrease volatility of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cryptoassets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transfer of intangible assets.</a:t>
            </a:r>
          </a:p>
          <a:p>
            <a:pPr marL="0" indent="0" algn="just">
              <a:buNone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Intangible assets are often easier to tokenize than physical objects because there are fewer concerns regarding storage and shipment.</a:t>
            </a:r>
          </a:p>
          <a:p>
            <a:pPr marL="0" indent="0" algn="just">
              <a:buNone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intangible assets are generally illiquid, having a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tokenised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version of them could provide more transferable ownership. </a:t>
            </a:r>
          </a:p>
          <a:p>
            <a:pPr marL="0" indent="0" algn="just"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400" dirty="0" smtClean="0">
                <a:latin typeface="Times New Roman"/>
                <a:cs typeface="Times New Roman"/>
              </a:rPr>
              <a:t>By design, a token </a:t>
            </a:r>
            <a:r>
              <a:rPr lang="en-US" sz="1400" dirty="0">
                <a:latin typeface="Times New Roman"/>
                <a:cs typeface="Times New Roman"/>
              </a:rPr>
              <a:t>increase the potential of fractional and shared ownership because tokens are </a:t>
            </a:r>
            <a:r>
              <a:rPr lang="en-US" sz="1400" dirty="0" smtClean="0">
                <a:latin typeface="Times New Roman"/>
                <a:cs typeface="Times New Roman"/>
              </a:rPr>
              <a:t>divisible. </a:t>
            </a:r>
            <a:endParaRPr lang="fr-FR" sz="14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5</a:t>
            </a:fld>
            <a:endParaRPr lang="fr-FR"/>
          </a:p>
        </p:txBody>
      </p:sp>
      <p:sp>
        <p:nvSpPr>
          <p:cNvPr id="6" name="Shape 262"/>
          <p:cNvSpPr/>
          <p:nvPr/>
        </p:nvSpPr>
        <p:spPr>
          <a:xfrm>
            <a:off x="264041" y="4226772"/>
            <a:ext cx="8422759" cy="2200906"/>
          </a:xfrm>
          <a:prstGeom prst="rect">
            <a:avLst/>
          </a:prstGeom>
          <a:solidFill>
            <a:srgbClr val="7CF298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Topic applications: </a:t>
            </a:r>
          </a:p>
          <a:p>
            <a:r>
              <a:rPr lang="en-US" b="1" dirty="0" smtClean="0">
                <a:latin typeface="Times New Roman"/>
                <a:cs typeface="Times New Roman"/>
              </a:rPr>
              <a:t>Decentralizing </a:t>
            </a:r>
            <a:r>
              <a:rPr lang="en-US" b="1" dirty="0">
                <a:latin typeface="Times New Roman"/>
                <a:cs typeface="Times New Roman"/>
              </a:rPr>
              <a:t>production of work, across borders, raising </a:t>
            </a:r>
            <a:r>
              <a:rPr lang="en-US" b="1" dirty="0" smtClean="0">
                <a:latin typeface="Times New Roman"/>
                <a:cs typeface="Times New Roman"/>
              </a:rPr>
              <a:t>fragmented human capital as </a:t>
            </a:r>
            <a:r>
              <a:rPr lang="en-US" b="1" dirty="0">
                <a:latin typeface="Times New Roman"/>
                <a:cs typeface="Times New Roman"/>
              </a:rPr>
              <a:t>a profitable </a:t>
            </a:r>
            <a:r>
              <a:rPr lang="en-US" b="1" dirty="0" smtClean="0">
                <a:latin typeface="Times New Roman"/>
                <a:cs typeface="Times New Roman"/>
              </a:rPr>
              <a:t>asset</a:t>
            </a:r>
          </a:p>
          <a:p>
            <a:endParaRPr lang="en-US" b="1" dirty="0">
              <a:latin typeface="Times New Roman"/>
              <a:cs typeface="Times New Roman"/>
            </a:endParaRPr>
          </a:p>
          <a:p>
            <a:pPr marL="342900" indent="-342900">
              <a:buFont typeface="Wingdings" charset="0"/>
              <a:buChar char="Ø"/>
            </a:pPr>
            <a:r>
              <a:rPr lang="en-US" dirty="0">
                <a:latin typeface="Times New Roman"/>
                <a:cs typeface="Times New Roman"/>
              </a:rPr>
              <a:t>Monetize Fragmented skills </a:t>
            </a:r>
          </a:p>
          <a:p>
            <a:pPr marL="342900" indent="-342900">
              <a:buFont typeface="Wingdings" charset="0"/>
              <a:buChar char="Ø"/>
            </a:pPr>
            <a:r>
              <a:rPr lang="en-US" dirty="0">
                <a:latin typeface="Times New Roman"/>
                <a:cs typeface="Times New Roman"/>
              </a:rPr>
              <a:t>Immigration work force (you can monetize your intangible capital wherever you are)</a:t>
            </a:r>
          </a:p>
        </p:txBody>
      </p:sp>
    </p:spTree>
    <p:extLst>
      <p:ext uri="{BB962C8B-B14F-4D97-AF65-F5344CB8AC3E}">
        <p14:creationId xmlns:p14="http://schemas.microsoft.com/office/powerpoint/2010/main" val="1545245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6622" y="4692056"/>
            <a:ext cx="5401647" cy="180683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1400" dirty="0" smtClean="0">
                <a:latin typeface="Times New Roman"/>
                <a:cs typeface="Times New Roman"/>
              </a:rPr>
              <a:t>Needs: </a:t>
            </a:r>
          </a:p>
          <a:p>
            <a:pPr>
              <a:buFontTx/>
              <a:buChar char="-"/>
            </a:pPr>
            <a:r>
              <a:rPr lang="en-US" sz="1400" dirty="0" smtClean="0">
                <a:latin typeface="Times New Roman"/>
                <a:cs typeface="Times New Roman"/>
              </a:rPr>
              <a:t>Well define the dissertation scope &amp; topic</a:t>
            </a:r>
          </a:p>
          <a:p>
            <a:pPr>
              <a:buFontTx/>
              <a:buChar char="-"/>
            </a:pPr>
            <a:r>
              <a:rPr lang="en-US" sz="1400" dirty="0" smtClean="0">
                <a:latin typeface="Times New Roman"/>
                <a:cs typeface="Times New Roman"/>
              </a:rPr>
              <a:t>Scientific state of the literature </a:t>
            </a:r>
          </a:p>
          <a:p>
            <a:pPr>
              <a:buFontTx/>
              <a:buChar char="-"/>
            </a:pPr>
            <a:r>
              <a:rPr lang="en-US" sz="1400" dirty="0" smtClean="0">
                <a:latin typeface="Times New Roman"/>
                <a:cs typeface="Times New Roman"/>
              </a:rPr>
              <a:t>Scientific review on purpose </a:t>
            </a:r>
          </a:p>
          <a:p>
            <a:pPr>
              <a:buFontTx/>
              <a:buChar char="-"/>
            </a:pPr>
            <a:r>
              <a:rPr lang="en-US" sz="1400" dirty="0" smtClean="0">
                <a:latin typeface="Times New Roman"/>
                <a:cs typeface="Times New Roman"/>
              </a:rPr>
              <a:t>Tips for Art of questioning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450B-9B76-0C46-B67E-F4F0F388C616}" type="slidenum">
              <a:rPr lang="fr-FR" smtClean="0"/>
              <a:t>6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6475446" y="2910700"/>
            <a:ext cx="2502427" cy="2013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latin typeface="Times New Roman"/>
                <a:cs typeface="Times New Roman"/>
              </a:rPr>
              <a:t>METHODO: </a:t>
            </a:r>
            <a:r>
              <a:rPr lang="en-US" sz="1400" dirty="0" smtClean="0">
                <a:latin typeface="Times New Roman"/>
                <a:cs typeface="Times New Roman"/>
              </a:rPr>
              <a:t>not fixed yet, maybe too many scientific fields (monetary &amp; exchange system, sustainable economic development, human capital attributes) ? </a:t>
            </a:r>
          </a:p>
        </p:txBody>
      </p:sp>
      <p:grpSp>
        <p:nvGrpSpPr>
          <p:cNvPr id="6" name="Group 213"/>
          <p:cNvGrpSpPr/>
          <p:nvPr/>
        </p:nvGrpSpPr>
        <p:grpSpPr>
          <a:xfrm>
            <a:off x="2556101" y="1254047"/>
            <a:ext cx="3667319" cy="3632381"/>
            <a:chOff x="1438253" y="-740694"/>
            <a:chExt cx="8257494" cy="8257497"/>
          </a:xfrm>
        </p:grpSpPr>
        <p:pic>
          <p:nvPicPr>
            <p:cNvPr id="8" name="logoring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438253" y="-740694"/>
              <a:ext cx="8257494" cy="825749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Shape 212"/>
            <p:cNvSpPr/>
            <p:nvPr/>
          </p:nvSpPr>
          <p:spPr>
            <a:xfrm>
              <a:off x="5375022" y="0"/>
              <a:ext cx="2610523" cy="2610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7CF29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/>
            </a:p>
          </p:txBody>
        </p:sp>
      </p:grpSp>
      <p:sp>
        <p:nvSpPr>
          <p:cNvPr id="10" name="Shape 215"/>
          <p:cNvSpPr/>
          <p:nvPr/>
        </p:nvSpPr>
        <p:spPr>
          <a:xfrm>
            <a:off x="608642" y="1738073"/>
            <a:ext cx="2141844" cy="1"/>
          </a:xfrm>
          <a:prstGeom prst="line">
            <a:avLst/>
          </a:prstGeom>
          <a:ln w="50800" cap="rnd">
            <a:solidFill>
              <a:srgbClr val="5CC093"/>
            </a:solidFill>
            <a:custDash>
              <a:ds d="100000" sp="200000"/>
            </a:custDash>
            <a:round/>
          </a:ln>
        </p:spPr>
        <p:txBody>
          <a:bodyPr lIns="45719" rIns="45719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225478" y="438696"/>
            <a:ext cx="4572000" cy="104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latin typeface="Times New Roman"/>
                <a:cs typeface="Times New Roman"/>
              </a:rPr>
              <a:t>CONTEXT &amp; SUBJECT: </a:t>
            </a:r>
            <a:r>
              <a:rPr lang="en-US" sz="1400" dirty="0">
                <a:latin typeface="Times New Roman"/>
                <a:cs typeface="Times New Roman"/>
              </a:rPr>
              <a:t>Sustainable finance context, SDG’s* items, related to intangible assets, easily incorporated in tokens.</a:t>
            </a:r>
          </a:p>
        </p:txBody>
      </p:sp>
      <p:sp>
        <p:nvSpPr>
          <p:cNvPr id="11" name="Shape 214"/>
          <p:cNvSpPr/>
          <p:nvPr/>
        </p:nvSpPr>
        <p:spPr>
          <a:xfrm>
            <a:off x="14226529" y="3576861"/>
            <a:ext cx="1346522" cy="18979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lnSpc>
                <a:spcPct val="160000"/>
              </a:lnSpc>
              <a:defRPr sz="10000">
                <a:solidFill>
                  <a:srgbClr val="FFFFFF"/>
                </a:solidFill>
                <a:latin typeface="et-line"/>
                <a:ea typeface="et-line"/>
                <a:cs typeface="et-line"/>
                <a:sym typeface="et-line"/>
              </a:defRPr>
            </a:lvl1pPr>
          </a:lstStyle>
          <a:p>
            <a:pPr lvl="0">
              <a:lnSpc>
                <a:spcPct val="120000"/>
              </a:lnSpc>
              <a:defRPr sz="1800" b="0">
                <a:solidFill>
                  <a:srgbClr val="000000"/>
                </a:solidFill>
              </a:defRPr>
            </a:pPr>
            <a:r>
              <a:rPr sz="10000" b="1" dirty="0">
                <a:solidFill>
                  <a:srgbClr val="FFFFFF"/>
                </a:solidFill>
              </a:rPr>
              <a:t>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8642" y="2873511"/>
            <a:ext cx="1783040" cy="1043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latin typeface="Times New Roman"/>
                <a:cs typeface="Times New Roman"/>
              </a:rPr>
              <a:t>PB: </a:t>
            </a:r>
            <a:r>
              <a:rPr lang="en-US" sz="1400" dirty="0">
                <a:latin typeface="Times New Roman"/>
                <a:cs typeface="Times New Roman"/>
              </a:rPr>
              <a:t>How to do that ? Multiplier effect of linkage ?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17805" y="1434418"/>
            <a:ext cx="21418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latin typeface="Times New Roman"/>
                <a:cs typeface="Times New Roman"/>
              </a:rPr>
              <a:t>E</a:t>
            </a:r>
            <a:r>
              <a:rPr lang="en-US" sz="1400" b="1" dirty="0" smtClean="0">
                <a:latin typeface="Times New Roman"/>
                <a:cs typeface="Times New Roman"/>
              </a:rPr>
              <a:t>MPIRICS</a:t>
            </a:r>
            <a:r>
              <a:rPr lang="en-US" sz="1400" b="1" dirty="0">
                <a:latin typeface="Times New Roman"/>
                <a:cs typeface="Times New Roman"/>
              </a:rPr>
              <a:t>: </a:t>
            </a:r>
            <a:r>
              <a:rPr lang="en-US" sz="1400" dirty="0">
                <a:latin typeface="Times New Roman"/>
                <a:cs typeface="Times New Roman"/>
              </a:rPr>
              <a:t>TBD / Business experience </a:t>
            </a:r>
          </a:p>
        </p:txBody>
      </p:sp>
      <p:sp>
        <p:nvSpPr>
          <p:cNvPr id="15" name="Shape 215"/>
          <p:cNvSpPr/>
          <p:nvPr/>
        </p:nvSpPr>
        <p:spPr>
          <a:xfrm>
            <a:off x="504972" y="4209948"/>
            <a:ext cx="2141844" cy="1"/>
          </a:xfrm>
          <a:prstGeom prst="line">
            <a:avLst/>
          </a:prstGeom>
          <a:ln w="50800" cap="rnd">
            <a:solidFill>
              <a:srgbClr val="5CC093"/>
            </a:solidFill>
            <a:custDash>
              <a:ds d="100000" sp="200000"/>
            </a:custDash>
            <a:round/>
          </a:ln>
        </p:spPr>
        <p:txBody>
          <a:bodyPr lIns="45719" rIns="45719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" name="Shape 215"/>
          <p:cNvSpPr/>
          <p:nvPr/>
        </p:nvSpPr>
        <p:spPr>
          <a:xfrm>
            <a:off x="6417805" y="2363997"/>
            <a:ext cx="2141844" cy="1"/>
          </a:xfrm>
          <a:prstGeom prst="line">
            <a:avLst/>
          </a:prstGeom>
          <a:ln w="50800" cap="rnd">
            <a:solidFill>
              <a:srgbClr val="5CC093"/>
            </a:solidFill>
            <a:custDash>
              <a:ds d="100000" sp="200000"/>
            </a:custDash>
            <a:round/>
          </a:ln>
        </p:spPr>
        <p:txBody>
          <a:bodyPr lIns="45719" rIns="45719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322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10" grpId="0" animBg="1" advAuto="0"/>
      <p:bldP spid="15" grpId="0" animBg="1" advAuto="0"/>
      <p:bldP spid="17" grpId="0" animBg="1" advAuto="0"/>
    </p:bldLst>
  </p:timing>
</p:sld>
</file>

<file path=ppt/theme/theme1.xml><?xml version="1.0" encoding="utf-8"?>
<a:theme xmlns:a="http://schemas.openxmlformats.org/drawingml/2006/main" name="Noir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Noir .thmx</Template>
  <TotalTime>2549</TotalTime>
  <Words>716</Words>
  <Application>Microsoft Macintosh PowerPoint</Application>
  <PresentationFormat>Présentation à l'écran (4:3)</PresentationFormat>
  <Paragraphs>111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Noir</vt:lpstr>
      <vt:lpstr>BRA Berlin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 meet in Berlin</dc:title>
  <dc:creator>noe</dc:creator>
  <cp:lastModifiedBy>noe</cp:lastModifiedBy>
  <cp:revision>63</cp:revision>
  <cp:lastPrinted>2018-07-09T07:43:32Z</cp:lastPrinted>
  <dcterms:created xsi:type="dcterms:W3CDTF">2018-07-07T13:26:27Z</dcterms:created>
  <dcterms:modified xsi:type="dcterms:W3CDTF">2018-07-12T18:32:53Z</dcterms:modified>
</cp:coreProperties>
</file>